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88" r:id="rId3"/>
    <p:sldId id="268" r:id="rId4"/>
    <p:sldId id="291" r:id="rId5"/>
    <p:sldId id="258" r:id="rId6"/>
    <p:sldId id="259" r:id="rId7"/>
    <p:sldId id="260" r:id="rId8"/>
    <p:sldId id="262" r:id="rId9"/>
    <p:sldId id="263" r:id="rId10"/>
    <p:sldId id="264" r:id="rId11"/>
    <p:sldId id="266" r:id="rId12"/>
    <p:sldId id="267" r:id="rId13"/>
    <p:sldId id="289" r:id="rId14"/>
    <p:sldId id="270" r:id="rId15"/>
    <p:sldId id="269" r:id="rId16"/>
    <p:sldId id="271" r:id="rId17"/>
    <p:sldId id="272" r:id="rId18"/>
    <p:sldId id="274" r:id="rId19"/>
    <p:sldId id="275" r:id="rId20"/>
    <p:sldId id="276" r:id="rId21"/>
    <p:sldId id="277" r:id="rId22"/>
    <p:sldId id="278" r:id="rId23"/>
    <p:sldId id="279" r:id="rId24"/>
    <p:sldId id="280" r:id="rId25"/>
    <p:sldId id="281" r:id="rId26"/>
    <p:sldId id="287" r:id="rId27"/>
    <p:sldId id="282" r:id="rId28"/>
    <p:sldId id="284" r:id="rId29"/>
    <p:sldId id="290"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9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D9FBB7-3A9D-4D93-8632-AEBB77060DBB}"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3615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9FBB7-3A9D-4D93-8632-AEBB77060DBB}"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207842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9FBB7-3A9D-4D93-8632-AEBB77060DBB}"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371763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9FBB7-3A9D-4D93-8632-AEBB77060DBB}"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6409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D9FBB7-3A9D-4D93-8632-AEBB77060DBB}"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1159983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D9FBB7-3A9D-4D93-8632-AEBB77060DBB}"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163676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D9FBB7-3A9D-4D93-8632-AEBB77060DBB}"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32725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D9FBB7-3A9D-4D93-8632-AEBB77060DBB}"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145916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9FBB7-3A9D-4D93-8632-AEBB77060DBB}"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189512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D9FBB7-3A9D-4D93-8632-AEBB77060DBB}"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315878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D9FBB7-3A9D-4D93-8632-AEBB77060DBB}"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385166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9FBB7-3A9D-4D93-8632-AEBB77060DBB}" type="datetimeFigureOut">
              <a:rPr lang="en-US" smtClean="0"/>
              <a:t>1/31/2018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1283F-DE39-4717-840A-B39D4FC4E2B0}" type="slidenum">
              <a:rPr lang="en-US" smtClean="0"/>
              <a:t>‹#›</a:t>
            </a:fld>
            <a:endParaRPr lang="en-US"/>
          </a:p>
        </p:txBody>
      </p:sp>
    </p:spTree>
    <p:extLst>
      <p:ext uri="{BB962C8B-B14F-4D97-AF65-F5344CB8AC3E}">
        <p14:creationId xmlns:p14="http://schemas.microsoft.com/office/powerpoint/2010/main" val="3640883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5.tiff"/><Relationship Id="rId4" Type="http://schemas.openxmlformats.org/officeDocument/2006/relationships/image" Target="../media/image2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36.tiff"/><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37.tiff"/><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1.png"/><Relationship Id="rId7"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5.tiff"/><Relationship Id="rId11" Type="http://schemas.openxmlformats.org/officeDocument/2006/relationships/image" Target="../media/image46.png"/><Relationship Id="rId5" Type="http://schemas.openxmlformats.org/officeDocument/2006/relationships/image" Target="../media/image44.png"/><Relationship Id="rId10" Type="http://schemas.openxmlformats.org/officeDocument/2006/relationships/image" Target="../media/image57.png"/><Relationship Id="rId4" Type="http://schemas.openxmlformats.org/officeDocument/2006/relationships/image" Target="../media/image42.tiff"/><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698B85-4373-48E5-B73F-3AEAC8D558F3}"/>
              </a:ext>
            </a:extLst>
          </p:cNvPr>
          <p:cNvSpPr txBox="1"/>
          <p:nvPr/>
        </p:nvSpPr>
        <p:spPr>
          <a:xfrm>
            <a:off x="1410788" y="388721"/>
            <a:ext cx="6035040" cy="3831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ASMS Sanibel 2018</a:t>
            </a:r>
          </a:p>
        </p:txBody>
      </p:sp>
      <p:sp>
        <p:nvSpPr>
          <p:cNvPr id="6" name="TextBox 5"/>
          <p:cNvSpPr txBox="1"/>
          <p:nvPr/>
        </p:nvSpPr>
        <p:spPr>
          <a:xfrm>
            <a:off x="1468714" y="5936581"/>
            <a:ext cx="591918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ASMS Sanibel Conference, January 28</a:t>
            </a:r>
            <a:r>
              <a:rPr kumimoji="0" lang="en-US" sz="18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 Petersburg, FL</a:t>
            </a:r>
          </a:p>
        </p:txBody>
      </p:sp>
      <p:sp>
        <p:nvSpPr>
          <p:cNvPr id="7" name="TextBox 6"/>
          <p:cNvSpPr txBox="1"/>
          <p:nvPr/>
        </p:nvSpPr>
        <p:spPr>
          <a:xfrm>
            <a:off x="1536206" y="5443635"/>
            <a:ext cx="591918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Carlos Larriba Andaluz</a:t>
            </a:r>
          </a:p>
        </p:txBody>
      </p:sp>
      <p:sp>
        <p:nvSpPr>
          <p:cNvPr id="8" name="Rectangle 7">
            <a:extLst>
              <a:ext uri="{FF2B5EF4-FFF2-40B4-BE49-F238E27FC236}">
                <a16:creationId xmlns:a16="http://schemas.microsoft.com/office/drawing/2014/main" id="{2A55E7B6-F4CC-4F35-8DD4-57648E9F11EB}"/>
              </a:ext>
            </a:extLst>
          </p:cNvPr>
          <p:cNvSpPr/>
          <p:nvPr/>
        </p:nvSpPr>
        <p:spPr>
          <a:xfrm>
            <a:off x="152400" y="3061063"/>
            <a:ext cx="8839200" cy="954107"/>
          </a:xfrm>
          <a:prstGeom prst="rect">
            <a:avLst/>
          </a:prstGeom>
        </p:spPr>
        <p:txBody>
          <a:bodyPr wrap="square">
            <a:spAutoFit/>
          </a:bodyPr>
          <a:lstStyle/>
          <a:p>
            <a:pPr algn="ctr"/>
            <a:r>
              <a:rPr lang="en-US" sz="2800" b="1" i="1" dirty="0"/>
              <a:t>Molecular Dynamics/Kinetic Theory Algorithm for Numerical Determination of Electrical Mobility</a:t>
            </a:r>
          </a:p>
        </p:txBody>
      </p:sp>
    </p:spTree>
    <p:extLst>
      <p:ext uri="{BB962C8B-B14F-4D97-AF65-F5344CB8AC3E}">
        <p14:creationId xmlns:p14="http://schemas.microsoft.com/office/powerpoint/2010/main" val="345235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2Clippedn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92005" y="1066800"/>
            <a:ext cx="5640109" cy="3800912"/>
          </a:xfrm>
          <a:prstGeom prst="rect">
            <a:avLst/>
          </a:prstGeom>
        </p:spPr>
      </p:pic>
      <p:sp>
        <p:nvSpPr>
          <p:cNvPr id="3" name="TextBox 2"/>
          <p:cNvSpPr txBox="1"/>
          <p:nvPr/>
        </p:nvSpPr>
        <p:spPr>
          <a:xfrm>
            <a:off x="76200" y="1237129"/>
            <a:ext cx="3429000" cy="3375283"/>
          </a:xfrm>
          <a:prstGeom prst="rect">
            <a:avLst/>
          </a:prstGeom>
          <a:noFill/>
        </p:spPr>
        <p:txBody>
          <a:bodyPr wrap="square" rtlCol="0">
            <a:spAutoFit/>
          </a:bodyPr>
          <a:lstStyle/>
          <a:p>
            <a:pPr>
              <a:buFont typeface="Arial" pitchFamily="34" charset="0"/>
              <a:buChar char="•"/>
            </a:pPr>
            <a:r>
              <a:rPr lang="en-US" sz="2000" b="1" i="1" dirty="0"/>
              <a:t>Calculations with N</a:t>
            </a:r>
            <a:r>
              <a:rPr lang="en-US" sz="2000" b="1" i="1" baseline="-25000" dirty="0"/>
              <a:t>2</a:t>
            </a:r>
          </a:p>
          <a:p>
            <a:pPr>
              <a:buFont typeface="Arial" pitchFamily="34" charset="0"/>
              <a:buChar char="•"/>
            </a:pPr>
            <a:endParaRPr lang="en-US" sz="2000" b="1" i="1" baseline="-25000" dirty="0"/>
          </a:p>
          <a:p>
            <a:pPr>
              <a:buFont typeface="Arial" pitchFamily="34" charset="0"/>
              <a:buChar char="•"/>
            </a:pPr>
            <a:r>
              <a:rPr lang="en-US" i="1" dirty="0"/>
              <a:t>Conditions:</a:t>
            </a:r>
          </a:p>
          <a:p>
            <a:pPr>
              <a:buFont typeface="Arial" pitchFamily="34" charset="0"/>
              <a:buChar char="•"/>
            </a:pPr>
            <a:r>
              <a:rPr lang="en-US" i="1" dirty="0"/>
              <a:t>Time Step: 0.5 </a:t>
            </a:r>
            <a:r>
              <a:rPr lang="en-US" i="1" dirty="0" err="1"/>
              <a:t>femptoseconds</a:t>
            </a:r>
            <a:endParaRPr lang="en-US" i="1" dirty="0"/>
          </a:p>
          <a:p>
            <a:pPr>
              <a:buFont typeface="Arial" pitchFamily="34" charset="0"/>
              <a:buChar char="•"/>
            </a:pPr>
            <a:r>
              <a:rPr lang="en-US" i="1" dirty="0"/>
              <a:t>N</a:t>
            </a:r>
            <a:r>
              <a:rPr lang="en-US" i="1" baseline="-25000" dirty="0"/>
              <a:t>2</a:t>
            </a:r>
            <a:r>
              <a:rPr lang="en-US" i="1" dirty="0"/>
              <a:t> is in this case simplified as a single atom of mass 28Da.</a:t>
            </a:r>
          </a:p>
          <a:p>
            <a:pPr>
              <a:buFont typeface="Arial" pitchFamily="34" charset="0"/>
              <a:buChar char="•"/>
            </a:pPr>
            <a:r>
              <a:rPr lang="en-US" i="1" dirty="0"/>
              <a:t>The </a:t>
            </a:r>
            <a:r>
              <a:rPr lang="en-US" i="1" dirty="0" err="1"/>
              <a:t>vdw</a:t>
            </a:r>
            <a:r>
              <a:rPr lang="en-US" i="1" dirty="0"/>
              <a:t> parameters used for the He atom are </a:t>
            </a:r>
          </a:p>
          <a:p>
            <a:r>
              <a:rPr lang="en-US" i="1" dirty="0">
                <a:latin typeface="Symbol" panose="05050102010706020507" pitchFamily="18" charset="2"/>
              </a:rPr>
              <a:t>  s </a:t>
            </a:r>
            <a:r>
              <a:rPr lang="en-US" i="1" dirty="0"/>
              <a:t>= 1.99A and </a:t>
            </a:r>
            <a:r>
              <a:rPr lang="en-US" i="1" dirty="0">
                <a:latin typeface="Symbol" panose="05050102010706020507" pitchFamily="18" charset="2"/>
              </a:rPr>
              <a:t>e </a:t>
            </a:r>
            <a:r>
              <a:rPr lang="en-US" i="1" dirty="0"/>
              <a:t>= .268kcal/</a:t>
            </a:r>
            <a:r>
              <a:rPr lang="en-US" i="1" dirty="0" err="1"/>
              <a:t>mol</a:t>
            </a:r>
            <a:endParaRPr lang="en-US" i="1" dirty="0"/>
          </a:p>
          <a:p>
            <a:pPr>
              <a:buFont typeface="Arial" pitchFamily="34" charset="0"/>
              <a:buChar char="•"/>
            </a:pPr>
            <a:r>
              <a:rPr lang="en-US" i="1" dirty="0"/>
              <a:t>No ion induced dipole was added to the calculations</a:t>
            </a:r>
            <a:r>
              <a:rPr lang="en-US" dirty="0"/>
              <a:t>.</a:t>
            </a:r>
          </a:p>
          <a:p>
            <a:endParaRPr lang="en-US" dirty="0"/>
          </a:p>
        </p:txBody>
      </p:sp>
      <p:sp>
        <p:nvSpPr>
          <p:cNvPr id="5" name="Text Box 4"/>
          <p:cNvSpPr txBox="1">
            <a:spLocks noChangeArrowheads="1"/>
          </p:cNvSpPr>
          <p:nvPr/>
        </p:nvSpPr>
        <p:spPr bwMode="auto">
          <a:xfrm>
            <a:off x="1761564" y="416859"/>
            <a:ext cx="3886200" cy="338554"/>
          </a:xfrm>
          <a:prstGeom prst="rect">
            <a:avLst/>
          </a:prstGeom>
          <a:noFill/>
          <a:ln w="9525">
            <a:noFill/>
            <a:miter lim="800000"/>
            <a:headEnd/>
            <a:tailEnd/>
          </a:ln>
          <a:effectLst/>
        </p:spPr>
        <p:txBody>
          <a:bodyPr wrap="square">
            <a:spAutoFit/>
          </a:bodyPr>
          <a:lstStyle/>
          <a:p>
            <a:pPr>
              <a:spcBef>
                <a:spcPct val="50000"/>
              </a:spcBef>
            </a:pPr>
            <a:r>
              <a:rPr lang="en-US" sz="1600" b="1" i="1" dirty="0"/>
              <a:t>MDKTG: N2 results.</a:t>
            </a:r>
          </a:p>
        </p:txBody>
      </p:sp>
      <p:sp>
        <p:nvSpPr>
          <p:cNvPr id="6" name="TextBox 5"/>
          <p:cNvSpPr txBox="1"/>
          <p:nvPr/>
        </p:nvSpPr>
        <p:spPr>
          <a:xfrm>
            <a:off x="76200" y="4867712"/>
            <a:ext cx="8229600" cy="2544286"/>
          </a:xfrm>
          <a:prstGeom prst="rect">
            <a:avLst/>
          </a:prstGeom>
          <a:noFill/>
        </p:spPr>
        <p:txBody>
          <a:bodyPr wrap="square" rtlCol="0">
            <a:spAutoFit/>
          </a:bodyPr>
          <a:lstStyle/>
          <a:p>
            <a:pPr>
              <a:buFont typeface="Arial" pitchFamily="34" charset="0"/>
              <a:buChar char="•"/>
            </a:pPr>
            <a:r>
              <a:rPr lang="en-US" sz="2000" b="1" i="1" dirty="0"/>
              <a:t>Outcomes for N</a:t>
            </a:r>
            <a:r>
              <a:rPr lang="en-US" sz="2000" b="1" i="1" baseline="-25000" dirty="0"/>
              <a:t>2</a:t>
            </a:r>
          </a:p>
          <a:p>
            <a:pPr>
              <a:buFont typeface="Arial" pitchFamily="34" charset="0"/>
              <a:buChar char="•"/>
            </a:pPr>
            <a:endParaRPr lang="en-US" sz="2000" b="1" i="1" baseline="-25000" dirty="0"/>
          </a:p>
          <a:p>
            <a:pPr>
              <a:buFont typeface="Arial" pitchFamily="34" charset="0"/>
              <a:buChar char="•"/>
            </a:pPr>
            <a:r>
              <a:rPr lang="en-US" i="1" dirty="0"/>
              <a:t>Gas molecule impingement greatly affects ion deforming it. Collision can be regarded as diffuse (“</a:t>
            </a:r>
            <a:r>
              <a:rPr lang="en-US" i="1" dirty="0" err="1"/>
              <a:t>Accomodated</a:t>
            </a:r>
            <a:r>
              <a:rPr lang="en-US" i="1" dirty="0"/>
              <a:t>”). </a:t>
            </a:r>
          </a:p>
          <a:p>
            <a:pPr>
              <a:buFont typeface="Arial" pitchFamily="34" charset="0"/>
              <a:buChar char="•"/>
            </a:pPr>
            <a:r>
              <a:rPr lang="en-US" i="1" dirty="0"/>
              <a:t>Larger mass of gas molecule is a key factor in this type of collisions.</a:t>
            </a:r>
          </a:p>
          <a:p>
            <a:pPr>
              <a:buFont typeface="Arial" pitchFamily="34" charset="0"/>
              <a:buChar char="•"/>
            </a:pPr>
            <a:r>
              <a:rPr lang="en-US" i="1" dirty="0"/>
              <a:t>Calculated CCS after 90000 gas molecules is 174.8 A</a:t>
            </a:r>
            <a:r>
              <a:rPr lang="en-US" i="1" baseline="30000" dirty="0"/>
              <a:t>2</a:t>
            </a:r>
            <a:r>
              <a:rPr lang="en-US" i="1" dirty="0"/>
              <a:t> vs 165.48 A</a:t>
            </a:r>
            <a:r>
              <a:rPr lang="en-US" i="1" baseline="30000" dirty="0"/>
              <a:t>2</a:t>
            </a:r>
            <a:r>
              <a:rPr lang="en-US" i="1" dirty="0"/>
              <a:t> for TMLJ.</a:t>
            </a:r>
          </a:p>
          <a:p>
            <a:pPr>
              <a:buFont typeface="Arial" pitchFamily="34" charset="0"/>
              <a:buChar char="•"/>
            </a:pPr>
            <a:endParaRPr lang="en-US" dirty="0"/>
          </a:p>
          <a:p>
            <a:pPr>
              <a:buFont typeface="Arial" pitchFamily="34" charset="0"/>
              <a:buChar char="•"/>
            </a:pPr>
            <a:endParaRPr lang="en-US" i="1" dirty="0"/>
          </a:p>
          <a:p>
            <a:endParaRPr lang="en-US" dirty="0"/>
          </a:p>
        </p:txBody>
      </p:sp>
    </p:spTree>
    <p:extLst>
      <p:ext uri="{BB962C8B-B14F-4D97-AF65-F5344CB8AC3E}">
        <p14:creationId xmlns:p14="http://schemas.microsoft.com/office/powerpoint/2010/main" val="397504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4"/>
                                        </p:tgtEl>
                                      </p:cBhvr>
                                    </p:cmd>
                                  </p:childTnLst>
                                </p:cTn>
                              </p:par>
                            </p:childTnLst>
                          </p:cTn>
                        </p:par>
                      </p:childTnLst>
                    </p:cTn>
                  </p:par>
                </p:childTnLst>
              </p:cTn>
              <p:nextCondLst>
                <p:cond evt="onClick" delay="0">
                  <p:tgtEl>
                    <p:spTgt spid="4"/>
                  </p:tgtEl>
                </p:cond>
              </p:nextCondLst>
            </p:seq>
            <p:video>
              <p:cMediaNode vol="80000">
                <p:cTn id="40" repeatCount="indefinite"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0" y="934200"/>
            <a:ext cx="5286939" cy="4018800"/>
          </a:xfrm>
          <a:prstGeom prst="rect">
            <a:avLst/>
          </a:prstGeom>
        </p:spPr>
      </p:pic>
      <p:sp>
        <p:nvSpPr>
          <p:cNvPr id="3" name="TextBox 2"/>
          <p:cNvSpPr txBox="1"/>
          <p:nvPr/>
        </p:nvSpPr>
        <p:spPr>
          <a:xfrm>
            <a:off x="205068" y="5203647"/>
            <a:ext cx="8557931" cy="1384995"/>
          </a:xfrm>
          <a:prstGeom prst="rect">
            <a:avLst/>
          </a:prstGeom>
          <a:noFill/>
        </p:spPr>
        <p:txBody>
          <a:bodyPr wrap="square" rtlCol="0">
            <a:spAutoFit/>
          </a:bodyPr>
          <a:lstStyle/>
          <a:p>
            <a:pPr>
              <a:buFont typeface="Arial" pitchFamily="34" charset="0"/>
              <a:buChar char="•"/>
            </a:pPr>
            <a:r>
              <a:rPr lang="en-US" sz="2400" b="1" i="1" dirty="0"/>
              <a:t>Results with He and Comparison to TMLJ (no ion-induced dipole)</a:t>
            </a:r>
          </a:p>
          <a:p>
            <a:pPr>
              <a:buFont typeface="Arial" pitchFamily="34" charset="0"/>
              <a:buChar char="•"/>
            </a:pPr>
            <a:r>
              <a:rPr lang="en-US" sz="2400" b="1" i="1" dirty="0"/>
              <a:t>Results obtained are within 10% up to 1000 atoms.</a:t>
            </a:r>
          </a:p>
          <a:p>
            <a:pPr>
              <a:buFont typeface="Arial" pitchFamily="34" charset="0"/>
              <a:buChar char="•"/>
            </a:pPr>
            <a:endParaRPr lang="en-US" dirty="0"/>
          </a:p>
          <a:p>
            <a:endParaRPr lang="en-US" dirty="0"/>
          </a:p>
        </p:txBody>
      </p:sp>
      <p:sp>
        <p:nvSpPr>
          <p:cNvPr id="5" name="TextBox 4"/>
          <p:cNvSpPr txBox="1"/>
          <p:nvPr/>
        </p:nvSpPr>
        <p:spPr>
          <a:xfrm>
            <a:off x="2438400" y="2458200"/>
            <a:ext cx="1752600" cy="246221"/>
          </a:xfrm>
          <a:prstGeom prst="rect">
            <a:avLst/>
          </a:prstGeom>
          <a:noFill/>
        </p:spPr>
        <p:txBody>
          <a:bodyPr wrap="square" rtlCol="0">
            <a:spAutoFit/>
          </a:bodyPr>
          <a:lstStyle/>
          <a:p>
            <a:r>
              <a:rPr lang="en-US" sz="1000" dirty="0" err="1"/>
              <a:t>Azulene</a:t>
            </a:r>
            <a:endParaRPr lang="en-US" sz="1000" dirty="0"/>
          </a:p>
        </p:txBody>
      </p:sp>
      <p:sp>
        <p:nvSpPr>
          <p:cNvPr id="6" name="TextBox 5"/>
          <p:cNvSpPr txBox="1"/>
          <p:nvPr/>
        </p:nvSpPr>
        <p:spPr>
          <a:xfrm>
            <a:off x="3124200" y="2820489"/>
            <a:ext cx="1752600" cy="246221"/>
          </a:xfrm>
          <a:prstGeom prst="rect">
            <a:avLst/>
          </a:prstGeom>
          <a:noFill/>
        </p:spPr>
        <p:txBody>
          <a:bodyPr wrap="square" rtlCol="0">
            <a:spAutoFit/>
          </a:bodyPr>
          <a:lstStyle/>
          <a:p>
            <a:r>
              <a:rPr lang="en-US" sz="1000" dirty="0"/>
              <a:t>Pyrene</a:t>
            </a:r>
          </a:p>
        </p:txBody>
      </p:sp>
      <p:sp>
        <p:nvSpPr>
          <p:cNvPr id="7" name="TextBox 6"/>
          <p:cNvSpPr txBox="1"/>
          <p:nvPr/>
        </p:nvSpPr>
        <p:spPr>
          <a:xfrm>
            <a:off x="5562600" y="1848600"/>
            <a:ext cx="1752600" cy="246221"/>
          </a:xfrm>
          <a:prstGeom prst="rect">
            <a:avLst/>
          </a:prstGeom>
          <a:noFill/>
        </p:spPr>
        <p:txBody>
          <a:bodyPr wrap="square" rtlCol="0">
            <a:spAutoFit/>
          </a:bodyPr>
          <a:lstStyle/>
          <a:p>
            <a:r>
              <a:rPr lang="en-US" sz="1000" dirty="0"/>
              <a:t>C540</a:t>
            </a:r>
          </a:p>
        </p:txBody>
      </p:sp>
      <p:sp>
        <p:nvSpPr>
          <p:cNvPr id="8" name="TextBox 7"/>
          <p:cNvSpPr txBox="1"/>
          <p:nvPr/>
        </p:nvSpPr>
        <p:spPr>
          <a:xfrm>
            <a:off x="3657600" y="2629311"/>
            <a:ext cx="1752600" cy="246221"/>
          </a:xfrm>
          <a:prstGeom prst="rect">
            <a:avLst/>
          </a:prstGeom>
          <a:noFill/>
        </p:spPr>
        <p:txBody>
          <a:bodyPr wrap="square" rtlCol="0">
            <a:spAutoFit/>
          </a:bodyPr>
          <a:lstStyle/>
          <a:p>
            <a:r>
              <a:rPr lang="en-US" sz="1000" dirty="0" err="1"/>
              <a:t>Dibenzopyrenes</a:t>
            </a:r>
            <a:endParaRPr lang="en-US" sz="1000" dirty="0"/>
          </a:p>
        </p:txBody>
      </p:sp>
      <p:sp>
        <p:nvSpPr>
          <p:cNvPr id="9" name="Text Box 4"/>
          <p:cNvSpPr txBox="1">
            <a:spLocks noChangeArrowheads="1"/>
          </p:cNvSpPr>
          <p:nvPr/>
        </p:nvSpPr>
        <p:spPr bwMode="auto">
          <a:xfrm>
            <a:off x="16764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MDKTG: Pre-calculated Positions and velocities: Results in He.</a:t>
            </a:r>
          </a:p>
        </p:txBody>
      </p:sp>
    </p:spTree>
    <p:extLst>
      <p:ext uri="{BB962C8B-B14F-4D97-AF65-F5344CB8AC3E}">
        <p14:creationId xmlns:p14="http://schemas.microsoft.com/office/powerpoint/2010/main" val="81091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8800" y="838200"/>
            <a:ext cx="5645104" cy="4457227"/>
          </a:xfrm>
          <a:prstGeom prst="rect">
            <a:avLst/>
          </a:prstGeom>
        </p:spPr>
      </p:pic>
      <p:sp>
        <p:nvSpPr>
          <p:cNvPr id="3" name="TextBox 2"/>
          <p:cNvSpPr txBox="1"/>
          <p:nvPr/>
        </p:nvSpPr>
        <p:spPr>
          <a:xfrm>
            <a:off x="304800" y="5334000"/>
            <a:ext cx="8229600" cy="1569660"/>
          </a:xfrm>
          <a:prstGeom prst="rect">
            <a:avLst/>
          </a:prstGeom>
          <a:noFill/>
        </p:spPr>
        <p:txBody>
          <a:bodyPr wrap="square" rtlCol="0">
            <a:spAutoFit/>
          </a:bodyPr>
          <a:lstStyle/>
          <a:p>
            <a:pPr>
              <a:buFont typeface="Arial" pitchFamily="34" charset="0"/>
              <a:buChar char="•"/>
            </a:pPr>
            <a:r>
              <a:rPr lang="en-US" sz="2400" b="1" i="1" dirty="0"/>
              <a:t>N2 also predicts collision cross sections within reasonable accuracy when compared with TMLJ. </a:t>
            </a:r>
          </a:p>
          <a:p>
            <a:pPr>
              <a:buFont typeface="Arial" pitchFamily="34" charset="0"/>
              <a:buChar char="•"/>
            </a:pPr>
            <a:r>
              <a:rPr lang="en-US" sz="2400" b="1" i="1" dirty="0"/>
              <a:t>This is without LJ parameters or assumptions of reemissions! (No Ion Induced Dipole Potential)</a:t>
            </a:r>
            <a:endParaRPr lang="en-US" dirty="0"/>
          </a:p>
        </p:txBody>
      </p:sp>
      <p:sp>
        <p:nvSpPr>
          <p:cNvPr id="4" name="Text Box 4"/>
          <p:cNvSpPr txBox="1">
            <a:spLocks noChangeArrowheads="1"/>
          </p:cNvSpPr>
          <p:nvPr/>
        </p:nvSpPr>
        <p:spPr bwMode="auto">
          <a:xfrm>
            <a:off x="16764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MDKTG: Pre-calculated Positions and velocities: Results in N</a:t>
            </a:r>
            <a:r>
              <a:rPr lang="en-US" sz="1600" b="1" i="1" baseline="-25000" dirty="0"/>
              <a:t>2</a:t>
            </a:r>
            <a:r>
              <a:rPr lang="en-US" sz="1600" b="1" i="1" dirty="0"/>
              <a:t>.</a:t>
            </a:r>
          </a:p>
        </p:txBody>
      </p:sp>
      <p:sp>
        <p:nvSpPr>
          <p:cNvPr id="5" name="TextBox 4"/>
          <p:cNvSpPr txBox="1"/>
          <p:nvPr/>
        </p:nvSpPr>
        <p:spPr>
          <a:xfrm>
            <a:off x="3200400" y="1981200"/>
            <a:ext cx="1752600" cy="246221"/>
          </a:xfrm>
          <a:prstGeom prst="rect">
            <a:avLst/>
          </a:prstGeom>
          <a:noFill/>
        </p:spPr>
        <p:txBody>
          <a:bodyPr wrap="square" rtlCol="0">
            <a:spAutoFit/>
          </a:bodyPr>
          <a:lstStyle/>
          <a:p>
            <a:r>
              <a:rPr lang="en-US" sz="1000" dirty="0"/>
              <a:t>TMA</a:t>
            </a:r>
          </a:p>
        </p:txBody>
      </p:sp>
      <p:sp>
        <p:nvSpPr>
          <p:cNvPr id="7" name="Rectangle 6"/>
          <p:cNvSpPr/>
          <p:nvPr/>
        </p:nvSpPr>
        <p:spPr>
          <a:xfrm>
            <a:off x="4572000" y="1590646"/>
            <a:ext cx="1319592" cy="246221"/>
          </a:xfrm>
          <a:prstGeom prst="rect">
            <a:avLst/>
          </a:prstGeom>
        </p:spPr>
        <p:txBody>
          <a:bodyPr wrap="none">
            <a:spAutoFit/>
          </a:bodyPr>
          <a:lstStyle/>
          <a:p>
            <a:r>
              <a:rPr lang="en-US" sz="1000" dirty="0" err="1"/>
              <a:t>Phenylnaphthylamine</a:t>
            </a:r>
            <a:endParaRPr lang="en-US" sz="1000" dirty="0"/>
          </a:p>
        </p:txBody>
      </p:sp>
      <p:sp>
        <p:nvSpPr>
          <p:cNvPr id="8" name="Rectangle 7"/>
          <p:cNvSpPr/>
          <p:nvPr/>
        </p:nvSpPr>
        <p:spPr>
          <a:xfrm>
            <a:off x="5109303" y="2104310"/>
            <a:ext cx="736099" cy="246221"/>
          </a:xfrm>
          <a:prstGeom prst="rect">
            <a:avLst/>
          </a:prstGeom>
        </p:spPr>
        <p:txBody>
          <a:bodyPr wrap="none">
            <a:spAutoFit/>
          </a:bodyPr>
          <a:lstStyle/>
          <a:p>
            <a:r>
              <a:rPr lang="en-US" sz="1000" dirty="0" err="1"/>
              <a:t>Pentacene</a:t>
            </a:r>
            <a:endParaRPr lang="en-US" sz="1000" dirty="0"/>
          </a:p>
        </p:txBody>
      </p:sp>
      <p:sp>
        <p:nvSpPr>
          <p:cNvPr id="9" name="Rectangle 8"/>
          <p:cNvSpPr/>
          <p:nvPr/>
        </p:nvSpPr>
        <p:spPr>
          <a:xfrm>
            <a:off x="3915253" y="2278812"/>
            <a:ext cx="1079142" cy="246221"/>
          </a:xfrm>
          <a:prstGeom prst="rect">
            <a:avLst/>
          </a:prstGeom>
        </p:spPr>
        <p:txBody>
          <a:bodyPr wrap="none">
            <a:spAutoFit/>
          </a:bodyPr>
          <a:lstStyle/>
          <a:p>
            <a:r>
              <a:rPr lang="en-US" sz="1000" dirty="0"/>
              <a:t>Benzo-c-</a:t>
            </a:r>
            <a:r>
              <a:rPr lang="en-US" sz="1000" dirty="0" err="1"/>
              <a:t>fluorene</a:t>
            </a:r>
            <a:endParaRPr lang="en-US" sz="1000" dirty="0"/>
          </a:p>
        </p:txBody>
      </p:sp>
    </p:spTree>
    <p:extLst>
      <p:ext uri="{BB962C8B-B14F-4D97-AF65-F5344CB8AC3E}">
        <p14:creationId xmlns:p14="http://schemas.microsoft.com/office/powerpoint/2010/main" val="398765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9749" y="1275807"/>
            <a:ext cx="8229600" cy="1938992"/>
          </a:xfrm>
          <a:prstGeom prst="rect">
            <a:avLst/>
          </a:prstGeom>
          <a:noFill/>
        </p:spPr>
        <p:txBody>
          <a:bodyPr wrap="square" rtlCol="0">
            <a:spAutoFit/>
          </a:bodyPr>
          <a:lstStyle/>
          <a:p>
            <a:pPr>
              <a:buFont typeface="Arial" pitchFamily="34" charset="0"/>
              <a:buChar char="•"/>
            </a:pPr>
            <a:r>
              <a:rPr lang="en-US" sz="2400" i="1" dirty="0"/>
              <a:t>If diffuse </a:t>
            </a:r>
            <a:r>
              <a:rPr lang="en-US" sz="2400" b="1" i="1" dirty="0"/>
              <a:t>collision exchanges can be embedded into L-J potentials</a:t>
            </a:r>
            <a:r>
              <a:rPr lang="en-US" sz="2400" i="1" dirty="0"/>
              <a:t>, an effect such as the ion-quadrupole for N</a:t>
            </a:r>
            <a:r>
              <a:rPr lang="en-US" sz="2400" i="1" baseline="-25000" dirty="0"/>
              <a:t>2</a:t>
            </a:r>
            <a:r>
              <a:rPr lang="en-US" sz="2400" i="1" dirty="0"/>
              <a:t> can most likely be embedded into the L-J parameters as well.</a:t>
            </a:r>
          </a:p>
          <a:p>
            <a:pPr>
              <a:buFont typeface="Arial" pitchFamily="34" charset="0"/>
              <a:buChar char="•"/>
            </a:pPr>
            <a:endParaRPr lang="en-US" sz="2400" b="1" i="1" dirty="0"/>
          </a:p>
          <a:p>
            <a:pPr>
              <a:buFont typeface="Arial" pitchFamily="34" charset="0"/>
              <a:buChar char="•"/>
            </a:pPr>
            <a:r>
              <a:rPr lang="en-US" sz="2400" b="1" i="1" dirty="0"/>
              <a:t>Can we optimize the L-J parameters easily?</a:t>
            </a:r>
          </a:p>
        </p:txBody>
      </p:sp>
      <p:sp>
        <p:nvSpPr>
          <p:cNvPr id="4" name="Text Box 4"/>
          <p:cNvSpPr txBox="1">
            <a:spLocks noChangeArrowheads="1"/>
          </p:cNvSpPr>
          <p:nvPr/>
        </p:nvSpPr>
        <p:spPr bwMode="auto">
          <a:xfrm>
            <a:off x="16764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MDKTG: Optimization</a:t>
            </a:r>
          </a:p>
        </p:txBody>
      </p:sp>
      <p:sp>
        <p:nvSpPr>
          <p:cNvPr id="2" name="Rectangle 1">
            <a:extLst>
              <a:ext uri="{FF2B5EF4-FFF2-40B4-BE49-F238E27FC236}">
                <a16:creationId xmlns:a16="http://schemas.microsoft.com/office/drawing/2014/main" id="{FD9DD382-8622-4A71-B6AD-65E544DA1F82}"/>
              </a:ext>
            </a:extLst>
          </p:cNvPr>
          <p:cNvSpPr/>
          <p:nvPr/>
        </p:nvSpPr>
        <p:spPr>
          <a:xfrm>
            <a:off x="980802" y="3429000"/>
            <a:ext cx="6992983" cy="1477328"/>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The quadrupole moment is obtained by placing one negative charge of 0.4825e on each nitrogen and one positive charge of 0.965e in the center of the molecule.</a:t>
            </a:r>
          </a:p>
          <a:p>
            <a:pPr marL="285750" indent="-285750">
              <a:buFont typeface="Arial" panose="020B0604020202020204" pitchFamily="34" charset="0"/>
              <a:buChar char="•"/>
            </a:pPr>
            <a:r>
              <a:rPr lang="en-US" dirty="0"/>
              <a:t>In such a way, the ion quadrupole potential can be expressed as:</a:t>
            </a:r>
          </a:p>
          <a:p>
            <a:endParaRPr lang="en-US"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C531763-BCA6-4CC2-A449-81B45F48B148}"/>
                  </a:ext>
                </a:extLst>
              </p:cNvPr>
              <p:cNvSpPr/>
              <p:nvPr/>
            </p:nvSpPr>
            <p:spPr>
              <a:xfrm>
                <a:off x="2700518" y="4466444"/>
                <a:ext cx="2994025" cy="9024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Φ</m:t>
                          </m:r>
                        </m:e>
                        <m:sub>
                          <m:r>
                            <a:rPr lang="en-US" i="1">
                              <a:latin typeface="Cambria Math" panose="02040503050406030204" pitchFamily="18" charset="0"/>
                            </a:rPr>
                            <m:t>𝐼𝑄</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𝑧</m:t>
                          </m:r>
                        </m:e>
                      </m:d>
                      <m:r>
                        <a:rPr lang="en-US" i="0">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=1</m:t>
                          </m:r>
                        </m:sub>
                        <m:sup>
                          <m:r>
                            <a:rPr lang="en-US" i="0">
                              <a:latin typeface="Cambria Math" panose="02040503050406030204" pitchFamily="18" charset="0"/>
                            </a:rPr>
                            <m:t>3</m:t>
                          </m:r>
                        </m:sup>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𝑗</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2</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𝑖𝑗</m:t>
                                      </m:r>
                                    </m:sub>
                                    <m:sup>
                                      <m:r>
                                        <a:rPr lang="en-US" i="0">
                                          <a:latin typeface="Cambria Math" panose="02040503050406030204" pitchFamily="18" charset="0"/>
                                        </a:rPr>
                                        <m:t>3</m:t>
                                      </m:r>
                                    </m:sup>
                                  </m:sSubSup>
                                </m:den>
                              </m:f>
                            </m:e>
                          </m:nary>
                        </m:e>
                      </m:nary>
                    </m:oMath>
                  </m:oMathPara>
                </a14:m>
                <a:endParaRPr lang="en-US" dirty="0"/>
              </a:p>
            </p:txBody>
          </p:sp>
        </mc:Choice>
        <mc:Fallback xmlns="">
          <p:sp>
            <p:nvSpPr>
              <p:cNvPr id="10" name="Rectangle 9">
                <a:extLst>
                  <a:ext uri="{FF2B5EF4-FFF2-40B4-BE49-F238E27FC236}">
                    <a16:creationId xmlns:a16="http://schemas.microsoft.com/office/drawing/2014/main" id="{4C531763-BCA6-4CC2-A449-81B45F48B148}"/>
                  </a:ext>
                </a:extLst>
              </p:cNvPr>
              <p:cNvSpPr>
                <a:spLocks noRot="1" noChangeAspect="1" noMove="1" noResize="1" noEditPoints="1" noAdjustHandles="1" noChangeArrowheads="1" noChangeShapeType="1" noTextEdit="1"/>
              </p:cNvSpPr>
              <p:nvPr/>
            </p:nvSpPr>
            <p:spPr>
              <a:xfrm>
                <a:off x="2700518" y="4466444"/>
                <a:ext cx="2994025" cy="902427"/>
              </a:xfrm>
              <a:prstGeom prst="rect">
                <a:avLst/>
              </a:prstGeom>
              <a:blipFill>
                <a:blip r:embed="rId2"/>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D9A8AD1C-343D-4B58-A710-2EF17608F1A2}"/>
              </a:ext>
            </a:extLst>
          </p:cNvPr>
          <p:cNvSpPr/>
          <p:nvPr/>
        </p:nvSpPr>
        <p:spPr>
          <a:xfrm>
            <a:off x="2045970" y="5420552"/>
            <a:ext cx="5052060" cy="523220"/>
          </a:xfrm>
          <a:prstGeom prst="rect">
            <a:avLst/>
          </a:prstGeom>
        </p:spPr>
        <p:txBody>
          <a:bodyPr wrap="square">
            <a:spAutoFit/>
          </a:bodyPr>
          <a:lstStyle/>
          <a:p>
            <a:pPr marL="285750" indent="-285750">
              <a:buFont typeface="Arial" panose="020B0604020202020204" pitchFamily="34" charset="0"/>
              <a:buChar char="•"/>
            </a:pPr>
            <a:r>
              <a:rPr lang="en-US" sz="1400" dirty="0"/>
              <a:t> j denotes 3 different N</a:t>
            </a:r>
            <a:r>
              <a:rPr lang="en-US" sz="1400" baseline="-25000" dirty="0"/>
              <a:t>2</a:t>
            </a:r>
            <a:r>
              <a:rPr lang="en-US" sz="1400" dirty="0"/>
              <a:t> charges (2 being the center charge) and index </a:t>
            </a:r>
            <a:r>
              <a:rPr lang="en-US" sz="1400" dirty="0" err="1"/>
              <a:t>i</a:t>
            </a:r>
            <a:r>
              <a:rPr lang="en-US" sz="1400" dirty="0"/>
              <a:t> indicates the charges on the ion/atoms</a:t>
            </a:r>
          </a:p>
        </p:txBody>
      </p:sp>
    </p:spTree>
    <p:extLst>
      <p:ext uri="{BB962C8B-B14F-4D97-AF65-F5344CB8AC3E}">
        <p14:creationId xmlns:p14="http://schemas.microsoft.com/office/powerpoint/2010/main" val="269077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828800"/>
            <a:ext cx="7456714" cy="3785652"/>
          </a:xfrm>
          <a:prstGeom prst="rect">
            <a:avLst/>
          </a:prstGeom>
        </p:spPr>
        <p:txBody>
          <a:bodyPr wrap="square">
            <a:spAutoFit/>
          </a:bodyPr>
          <a:lstStyle/>
          <a:p>
            <a:pPr algn="ctr"/>
            <a:r>
              <a:rPr lang="en-US" sz="8000" b="1" i="1" dirty="0"/>
              <a:t>Optimization of L-J Potentials in N</a:t>
            </a:r>
            <a:r>
              <a:rPr lang="en-US" sz="8000" b="1" i="1" baseline="-25000" dirty="0"/>
              <a:t>2</a:t>
            </a:r>
            <a:r>
              <a:rPr lang="en-US" sz="8000" b="1" i="1" dirty="0"/>
              <a:t> (no ion-quad)</a:t>
            </a:r>
            <a:endParaRPr lang="en-US" sz="8000" i="1" dirty="0"/>
          </a:p>
        </p:txBody>
      </p:sp>
    </p:spTree>
    <p:extLst>
      <p:ext uri="{BB962C8B-B14F-4D97-AF65-F5344CB8AC3E}">
        <p14:creationId xmlns:p14="http://schemas.microsoft.com/office/powerpoint/2010/main" val="1357829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764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MDKTG: Pre-calculated Positions and velocities: Results in N</a:t>
            </a:r>
            <a:r>
              <a:rPr lang="en-US" sz="1600" b="1" i="1" baseline="-25000" dirty="0"/>
              <a:t>2</a:t>
            </a:r>
            <a:r>
              <a:rPr lang="en-US" sz="1600" b="1" i="1" dirty="0"/>
              <a:t>.</a:t>
            </a:r>
          </a:p>
        </p:txBody>
      </p:sp>
      <p:sp>
        <p:nvSpPr>
          <p:cNvPr id="2" name="Rectangle 1">
            <a:extLst>
              <a:ext uri="{FF2B5EF4-FFF2-40B4-BE49-F238E27FC236}">
                <a16:creationId xmlns:a16="http://schemas.microsoft.com/office/drawing/2014/main" id="{921DB611-A877-4D51-825B-D5F3DE14DF75}"/>
              </a:ext>
            </a:extLst>
          </p:cNvPr>
          <p:cNvSpPr/>
          <p:nvPr/>
        </p:nvSpPr>
        <p:spPr>
          <a:xfrm>
            <a:off x="561700" y="1355269"/>
            <a:ext cx="7711441" cy="5878532"/>
          </a:xfrm>
          <a:prstGeom prst="rect">
            <a:avLst/>
          </a:prstGeom>
        </p:spPr>
        <p:txBody>
          <a:bodyPr wrap="square">
            <a:spAutoFit/>
          </a:bodyPr>
          <a:lstStyle/>
          <a:p>
            <a:pPr marL="457200" indent="-457200" algn="just">
              <a:buFont typeface="Wingdings" panose="05000000000000000000" pitchFamily="2" charset="2"/>
              <a:buChar char="q"/>
            </a:pPr>
            <a:r>
              <a:rPr lang="en-US" sz="2000" dirty="0"/>
              <a:t>A quadratic function is used to minimize the difference between calculated and experimental CCSs:</a:t>
            </a:r>
            <a:r>
              <a:rPr lang="en-US" sz="2000" b="1" dirty="0"/>
              <a:t> </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marL="457200" indent="-457200" algn="just">
              <a:buFont typeface="Wingdings" panose="05000000000000000000" pitchFamily="2" charset="2"/>
              <a:buChar char="q"/>
            </a:pPr>
            <a:r>
              <a:rPr lang="en-US" sz="2000" dirty="0">
                <a:latin typeface="Calibri" pitchFamily="34" charset="0"/>
              </a:rPr>
              <a:t>The target is to find the minimum value for the function (gradient descent), where the gradient will become zero:</a:t>
            </a:r>
            <a:r>
              <a:rPr lang="en-US" sz="2000" dirty="0"/>
              <a:t> </a:t>
            </a:r>
          </a:p>
          <a:p>
            <a:pPr marL="457200" indent="-457200" algn="just">
              <a:buFont typeface="Wingdings" panose="05000000000000000000" pitchFamily="2" charset="2"/>
              <a:buChar char="q"/>
            </a:pPr>
            <a:endParaRPr lang="en-US" sz="2000" dirty="0"/>
          </a:p>
          <a:p>
            <a:pPr marL="457200" indent="-457200" algn="just">
              <a:buFont typeface="Wingdings" panose="05000000000000000000" pitchFamily="2" charset="2"/>
              <a:buChar char="q"/>
            </a:pPr>
            <a:endParaRPr lang="en-US" sz="2000" dirty="0"/>
          </a:p>
          <a:p>
            <a:pPr algn="just"/>
            <a:endParaRPr lang="en-US" sz="2000" dirty="0"/>
          </a:p>
          <a:p>
            <a:pPr marL="457200" indent="-457200" algn="just">
              <a:buFont typeface="Wingdings" panose="05000000000000000000" pitchFamily="2" charset="2"/>
              <a:buChar char="q"/>
            </a:pPr>
            <a:r>
              <a:rPr lang="en-US" sz="2000" dirty="0">
                <a:latin typeface="Calibri" pitchFamily="34" charset="0"/>
              </a:rPr>
              <a:t>16 candidate structures were taken from DFT calculations with experimental results taken from </a:t>
            </a:r>
            <a:r>
              <a:rPr lang="en-US" sz="2000" i="1" dirty="0">
                <a:latin typeface="Calibri" pitchFamily="34" charset="0"/>
              </a:rPr>
              <a:t>Campuzano et al. 2012 Anal Chem.</a:t>
            </a:r>
          </a:p>
          <a:p>
            <a:pPr marL="457200" indent="-457200" algn="just">
              <a:buFont typeface="Wingdings" panose="05000000000000000000" pitchFamily="2" charset="2"/>
              <a:buChar char="q"/>
            </a:pPr>
            <a:r>
              <a:rPr lang="en-US" sz="2000" dirty="0"/>
              <a:t>Elements appearing are C,H, O, N and F. We have 16 structures and 10 unknowns, so the system should be overdetermined.</a:t>
            </a:r>
          </a:p>
          <a:p>
            <a:pPr algn="just"/>
            <a:endParaRPr lang="en-US" dirty="0"/>
          </a:p>
          <a:p>
            <a:pPr marL="457200" indent="-457200" algn="just">
              <a:buFont typeface="Wingdings" panose="05000000000000000000" pitchFamily="2" charset="2"/>
              <a:buChar char="q"/>
            </a:pPr>
            <a:endParaRPr lang="en-US" dirty="0"/>
          </a:p>
        </p:txBody>
      </p:sp>
      <p:pic>
        <p:nvPicPr>
          <p:cNvPr id="10" name="Picture 9">
            <a:extLst>
              <a:ext uri="{FF2B5EF4-FFF2-40B4-BE49-F238E27FC236}">
                <a16:creationId xmlns:a16="http://schemas.microsoft.com/office/drawing/2014/main" id="{1A2D1460-3391-4668-AF45-CA299CC9E1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779" y="2541910"/>
            <a:ext cx="7711441" cy="662150"/>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A1BE8F6-E86C-4D31-9056-21397CBBB4C4}"/>
                  </a:ext>
                </a:extLst>
              </p:cNvPr>
              <p:cNvSpPr/>
              <p:nvPr/>
            </p:nvSpPr>
            <p:spPr>
              <a:xfrm>
                <a:off x="3524388" y="4682228"/>
                <a:ext cx="178606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a:latin typeface="Cambria Math" panose="02040503050406030204" pitchFamily="18" charset="0"/>
                        </a:rPr>
                        <m:t>𝛻</m:t>
                      </m:r>
                      <m:r>
                        <a:rPr lang="en-US" sz="3600" b="1" i="1">
                          <a:latin typeface="Cambria Math" panose="02040503050406030204" pitchFamily="18" charset="0"/>
                        </a:rPr>
                        <m:t>𝓕</m:t>
                      </m:r>
                      <m:r>
                        <a:rPr lang="en-US" sz="3600" b="1" i="1">
                          <a:latin typeface="Cambria Math" panose="02040503050406030204" pitchFamily="18" charset="0"/>
                        </a:rPr>
                        <m:t>=</m:t>
                      </m:r>
                      <m:r>
                        <a:rPr lang="en-US" sz="3600" b="1" i="1">
                          <a:latin typeface="Cambria Math" panose="02040503050406030204" pitchFamily="18" charset="0"/>
                        </a:rPr>
                        <m:t>𝟎</m:t>
                      </m:r>
                    </m:oMath>
                  </m:oMathPara>
                </a14:m>
                <a:endParaRPr lang="en-US" sz="3600" dirty="0"/>
              </a:p>
            </p:txBody>
          </p:sp>
        </mc:Choice>
        <mc:Fallback xmlns="">
          <p:sp>
            <p:nvSpPr>
              <p:cNvPr id="11" name="Rectangle 10">
                <a:extLst>
                  <a:ext uri="{FF2B5EF4-FFF2-40B4-BE49-F238E27FC236}">
                    <a16:creationId xmlns:a16="http://schemas.microsoft.com/office/drawing/2014/main" id="{0A1BE8F6-E86C-4D31-9056-21397CBBB4C4}"/>
                  </a:ext>
                </a:extLst>
              </p:cNvPr>
              <p:cNvSpPr>
                <a:spLocks noRot="1" noChangeAspect="1" noMove="1" noResize="1" noEditPoints="1" noAdjustHandles="1" noChangeArrowheads="1" noChangeShapeType="1" noTextEdit="1"/>
              </p:cNvSpPr>
              <p:nvPr/>
            </p:nvSpPr>
            <p:spPr>
              <a:xfrm>
                <a:off x="3524388" y="4682228"/>
                <a:ext cx="1786066" cy="64633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9190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764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MDKTG: Pre-calculated Positions and velocities: Results in N</a:t>
            </a:r>
            <a:r>
              <a:rPr lang="en-US" sz="1600" b="1" i="1" baseline="-25000" dirty="0"/>
              <a:t>2</a:t>
            </a:r>
            <a:r>
              <a:rPr lang="en-US" sz="1600" b="1" i="1" dirty="0"/>
              <a:t>.</a:t>
            </a:r>
          </a:p>
        </p:txBody>
      </p:sp>
      <p:sp>
        <p:nvSpPr>
          <p:cNvPr id="2" name="Rectangle 1">
            <a:extLst>
              <a:ext uri="{FF2B5EF4-FFF2-40B4-BE49-F238E27FC236}">
                <a16:creationId xmlns:a16="http://schemas.microsoft.com/office/drawing/2014/main" id="{921DB611-A877-4D51-825B-D5F3DE14DF75}"/>
              </a:ext>
            </a:extLst>
          </p:cNvPr>
          <p:cNvSpPr/>
          <p:nvPr/>
        </p:nvSpPr>
        <p:spPr>
          <a:xfrm>
            <a:off x="2390500" y="1546726"/>
            <a:ext cx="7711441" cy="1477328"/>
          </a:xfrm>
          <a:prstGeom prst="rect">
            <a:avLst/>
          </a:prstGeom>
        </p:spPr>
        <p:txBody>
          <a:bodyPr wrap="square">
            <a:spAutoFit/>
          </a:bodyPr>
          <a:lstStyle/>
          <a:p>
            <a:pPr algn="just"/>
            <a:r>
              <a:rPr lang="en-US" sz="5400" i="1" dirty="0"/>
              <a:t>It Didn’t Work?!!</a:t>
            </a:r>
          </a:p>
          <a:p>
            <a:pPr algn="just"/>
            <a:endParaRPr lang="en-US" dirty="0"/>
          </a:p>
          <a:p>
            <a:pPr marL="457200" indent="-457200" algn="just">
              <a:buFont typeface="Wingdings" panose="05000000000000000000" pitchFamily="2" charset="2"/>
              <a:buChar char="q"/>
            </a:pPr>
            <a:endParaRPr lang="en-US" dirty="0"/>
          </a:p>
        </p:txBody>
      </p:sp>
      <p:sp>
        <p:nvSpPr>
          <p:cNvPr id="6" name="Rectangle 5">
            <a:extLst>
              <a:ext uri="{FF2B5EF4-FFF2-40B4-BE49-F238E27FC236}">
                <a16:creationId xmlns:a16="http://schemas.microsoft.com/office/drawing/2014/main" id="{9FE8EF82-97B8-4F7B-B379-DE6CE0632EA6}"/>
              </a:ext>
            </a:extLst>
          </p:cNvPr>
          <p:cNvSpPr/>
          <p:nvPr/>
        </p:nvSpPr>
        <p:spPr>
          <a:xfrm>
            <a:off x="846907" y="3495393"/>
            <a:ext cx="7711441" cy="1477328"/>
          </a:xfrm>
          <a:prstGeom prst="rect">
            <a:avLst/>
          </a:prstGeom>
        </p:spPr>
        <p:txBody>
          <a:bodyPr wrap="square">
            <a:spAutoFit/>
          </a:bodyPr>
          <a:lstStyle/>
          <a:p>
            <a:pPr marL="457200" indent="-457200" algn="just">
              <a:buFont typeface="Wingdings" panose="05000000000000000000" pitchFamily="2" charset="2"/>
              <a:buChar char="q"/>
            </a:pPr>
            <a:r>
              <a:rPr lang="en-US" sz="3600" dirty="0"/>
              <a:t>It gave different results depending on your initial  guesses</a:t>
            </a:r>
            <a:r>
              <a:rPr lang="en-US" sz="2000" dirty="0"/>
              <a:t>.</a:t>
            </a:r>
            <a:endParaRPr lang="en-US" dirty="0"/>
          </a:p>
          <a:p>
            <a:pPr marL="457200" indent="-457200" algn="just">
              <a:buFont typeface="Wingdings" panose="05000000000000000000" pitchFamily="2" charset="2"/>
              <a:buChar char="q"/>
            </a:pPr>
            <a:endParaRPr lang="en-US" dirty="0"/>
          </a:p>
        </p:txBody>
      </p:sp>
    </p:spTree>
    <p:extLst>
      <p:ext uri="{BB962C8B-B14F-4D97-AF65-F5344CB8AC3E}">
        <p14:creationId xmlns:p14="http://schemas.microsoft.com/office/powerpoint/2010/main" val="38505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764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Optimization of L-J potentials</a:t>
            </a:r>
          </a:p>
        </p:txBody>
      </p:sp>
      <p:sp>
        <p:nvSpPr>
          <p:cNvPr id="2" name="Rectangle 1">
            <a:extLst>
              <a:ext uri="{FF2B5EF4-FFF2-40B4-BE49-F238E27FC236}">
                <a16:creationId xmlns:a16="http://schemas.microsoft.com/office/drawing/2014/main" id="{921DB611-A877-4D51-825B-D5F3DE14DF75}"/>
              </a:ext>
            </a:extLst>
          </p:cNvPr>
          <p:cNvSpPr/>
          <p:nvPr/>
        </p:nvSpPr>
        <p:spPr>
          <a:xfrm>
            <a:off x="561700" y="1355269"/>
            <a:ext cx="7711441" cy="1631216"/>
          </a:xfrm>
          <a:prstGeom prst="rect">
            <a:avLst/>
          </a:prstGeom>
        </p:spPr>
        <p:txBody>
          <a:bodyPr wrap="square">
            <a:spAutoFit/>
          </a:bodyPr>
          <a:lstStyle/>
          <a:p>
            <a:pPr marL="457200" indent="-457200" algn="just">
              <a:buFont typeface="Wingdings" panose="05000000000000000000" pitchFamily="2" charset="2"/>
              <a:buChar char="q"/>
            </a:pPr>
            <a:r>
              <a:rPr lang="en-US" sz="2000" dirty="0"/>
              <a:t>A </a:t>
            </a:r>
            <a:r>
              <a:rPr lang="en-US" sz="2000" i="1" dirty="0"/>
              <a:t>ceteris paribus </a:t>
            </a:r>
            <a:r>
              <a:rPr lang="en-US" sz="2000" dirty="0"/>
              <a:t>technique was employed instead.</a:t>
            </a:r>
          </a:p>
          <a:p>
            <a:pPr marL="457200" indent="-457200" algn="just">
              <a:buFont typeface="Wingdings" panose="05000000000000000000" pitchFamily="2" charset="2"/>
              <a:buChar char="q"/>
            </a:pPr>
            <a:r>
              <a:rPr lang="en-US" sz="2000" dirty="0"/>
              <a:t>The </a:t>
            </a:r>
            <a:r>
              <a:rPr lang="en-US" sz="2000" i="1" dirty="0"/>
              <a:t>ceteris paribus </a:t>
            </a:r>
            <a:r>
              <a:rPr lang="en-US" sz="2000" dirty="0"/>
              <a:t>(All other equal)</a:t>
            </a:r>
            <a:r>
              <a:rPr lang="en-US" sz="2000" i="1" dirty="0"/>
              <a:t> </a:t>
            </a:r>
            <a:r>
              <a:rPr lang="en-US" sz="2000" dirty="0"/>
              <a:t>technique consists on optimizing one element at a time leaving the other constant in sequence and iterate. </a:t>
            </a:r>
          </a:p>
          <a:p>
            <a:pPr marL="457200" indent="-457200" algn="just">
              <a:buFont typeface="Wingdings" panose="05000000000000000000" pitchFamily="2" charset="2"/>
              <a:buChar char="q"/>
            </a:pPr>
            <a:r>
              <a:rPr lang="en-US" sz="2000" dirty="0"/>
              <a:t>Allows for a surface mapping technique.</a:t>
            </a:r>
          </a:p>
        </p:txBody>
      </p:sp>
      <p:pic>
        <p:nvPicPr>
          <p:cNvPr id="6" name="Picture 5" descr="C:\Users\Dauntless\AppData\Local\Microsoft\Windows\INetCache\Content.Word\Figure2.tif">
            <a:extLst>
              <a:ext uri="{FF2B5EF4-FFF2-40B4-BE49-F238E27FC236}">
                <a16:creationId xmlns:a16="http://schemas.microsoft.com/office/drawing/2014/main" id="{41099E20-3F86-46D5-A540-6C733DF3539A}"/>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817807" y="2944982"/>
            <a:ext cx="5127386" cy="3799764"/>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596447FC-1F74-4EEE-A27C-DCC6BFDF6EE0}"/>
              </a:ext>
            </a:extLst>
          </p:cNvPr>
          <p:cNvSpPr txBox="1"/>
          <p:nvPr/>
        </p:nvSpPr>
        <p:spPr>
          <a:xfrm>
            <a:off x="7150098" y="3859979"/>
            <a:ext cx="2246085" cy="984885"/>
          </a:xfrm>
          <a:prstGeom prst="rect">
            <a:avLst/>
          </a:prstGeom>
          <a:noFill/>
        </p:spPr>
        <p:txBody>
          <a:bodyPr wrap="square" rtlCol="0">
            <a:spAutoFit/>
          </a:bodyPr>
          <a:lstStyle/>
          <a:p>
            <a:pPr>
              <a:buFont typeface="Arial" pitchFamily="34" charset="0"/>
              <a:buChar char="•"/>
            </a:pPr>
            <a:r>
              <a:rPr lang="en-US" sz="2000" b="1" i="1" dirty="0"/>
              <a:t>Not a unique minimum!!!</a:t>
            </a:r>
            <a:endParaRPr lang="en-US" dirty="0"/>
          </a:p>
          <a:p>
            <a:endParaRPr lang="en-US" dirty="0"/>
          </a:p>
        </p:txBody>
      </p:sp>
      <p:sp>
        <p:nvSpPr>
          <p:cNvPr id="8" name="TextBox 7">
            <a:extLst>
              <a:ext uri="{FF2B5EF4-FFF2-40B4-BE49-F238E27FC236}">
                <a16:creationId xmlns:a16="http://schemas.microsoft.com/office/drawing/2014/main" id="{6BA91437-2CD1-4DA4-902D-DA3DCCFDC8F7}"/>
              </a:ext>
            </a:extLst>
          </p:cNvPr>
          <p:cNvSpPr txBox="1"/>
          <p:nvPr/>
        </p:nvSpPr>
        <p:spPr>
          <a:xfrm>
            <a:off x="-47278" y="3911508"/>
            <a:ext cx="1865085" cy="1908215"/>
          </a:xfrm>
          <a:prstGeom prst="rect">
            <a:avLst/>
          </a:prstGeom>
          <a:noFill/>
        </p:spPr>
        <p:txBody>
          <a:bodyPr wrap="square" rtlCol="0">
            <a:spAutoFit/>
          </a:bodyPr>
          <a:lstStyle/>
          <a:p>
            <a:pPr>
              <a:buFont typeface="Arial" pitchFamily="34" charset="0"/>
              <a:buChar char="•"/>
            </a:pPr>
            <a:r>
              <a:rPr lang="en-US" sz="2000" b="1" i="1" dirty="0"/>
              <a:t>More than 10,000 CCS in N2 go to the calculation of this surface!</a:t>
            </a:r>
            <a:endParaRPr lang="en-US" dirty="0"/>
          </a:p>
          <a:p>
            <a:endParaRPr lang="en-US" dirty="0"/>
          </a:p>
        </p:txBody>
      </p:sp>
      <p:sp>
        <p:nvSpPr>
          <p:cNvPr id="9" name="TextBox 8"/>
          <p:cNvSpPr txBox="1"/>
          <p:nvPr/>
        </p:nvSpPr>
        <p:spPr>
          <a:xfrm>
            <a:off x="5871410" y="6211669"/>
            <a:ext cx="3157087" cy="646331"/>
          </a:xfrm>
          <a:prstGeom prst="rect">
            <a:avLst/>
          </a:prstGeom>
          <a:noFill/>
        </p:spPr>
        <p:txBody>
          <a:bodyPr wrap="square" rtlCol="0">
            <a:spAutoFit/>
          </a:bodyPr>
          <a:lstStyle/>
          <a:p>
            <a:r>
              <a:rPr lang="en-US" i="1" dirty="0" err="1"/>
              <a:t>Tianyang</a:t>
            </a:r>
            <a:r>
              <a:rPr lang="en-US" i="1" dirty="0"/>
              <a:t> et </a:t>
            </a:r>
            <a:r>
              <a:rPr lang="en-US" i="1" dirty="0" err="1"/>
              <a:t>al.,The</a:t>
            </a:r>
            <a:r>
              <a:rPr lang="en-US" i="1" dirty="0"/>
              <a:t> J of Physical Chemistry 2018 (accepted)</a:t>
            </a:r>
          </a:p>
        </p:txBody>
      </p:sp>
    </p:spTree>
    <p:extLst>
      <p:ext uri="{BB962C8B-B14F-4D97-AF65-F5344CB8AC3E}">
        <p14:creationId xmlns:p14="http://schemas.microsoft.com/office/powerpoint/2010/main" val="11821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764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Optimization of L-J potentials</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21DB611-A877-4D51-825B-D5F3DE14DF75}"/>
                  </a:ext>
                </a:extLst>
              </p:cNvPr>
              <p:cNvSpPr/>
              <p:nvPr/>
            </p:nvSpPr>
            <p:spPr>
              <a:xfrm>
                <a:off x="304800" y="1355269"/>
                <a:ext cx="8553450" cy="1631216"/>
              </a:xfrm>
              <a:prstGeom prst="rect">
                <a:avLst/>
              </a:prstGeom>
            </p:spPr>
            <p:txBody>
              <a:bodyPr wrap="square">
                <a:spAutoFit/>
              </a:bodyPr>
              <a:lstStyle/>
              <a:p>
                <a:pPr marL="457200" indent="-457200" algn="just">
                  <a:buFont typeface="Wingdings" panose="05000000000000000000" pitchFamily="2" charset="2"/>
                  <a:buChar char="q"/>
                </a:pPr>
                <a:r>
                  <a:rPr lang="en-US" sz="2000" dirty="0"/>
                  <a:t>The “</a:t>
                </a:r>
                <a:r>
                  <a:rPr lang="en-US" sz="2000" b="1" dirty="0"/>
                  <a:t>Line of Global Minimums</a:t>
                </a:r>
                <a:r>
                  <a:rPr lang="en-US" sz="2000" dirty="0"/>
                  <a:t>” follows an exponential relation between intercept </a:t>
                </a:r>
                <a14:m>
                  <m:oMath xmlns:m="http://schemas.openxmlformats.org/officeDocument/2006/math">
                    <m:r>
                      <a:rPr lang="en-US" sz="2000" b="0" i="1" smtClean="0">
                        <a:latin typeface="Cambria Math" panose="02040503050406030204" pitchFamily="18" charset="0"/>
                      </a:rPr>
                      <m:t>𝜎</m:t>
                    </m:r>
                  </m:oMath>
                </a14:m>
                <a:r>
                  <a:rPr lang="en-US" sz="2000" dirty="0"/>
                  <a:t> and the potential well R</a:t>
                </a:r>
                <a:r>
                  <a:rPr lang="en-US" sz="2000" baseline="30000" dirty="0"/>
                  <a:t>2</a:t>
                </a:r>
                <a:r>
                  <a:rPr lang="en-US" sz="2000" dirty="0"/>
                  <a:t>&gt;99.9</a:t>
                </a:r>
              </a:p>
              <a:p>
                <a:pPr marL="457200" indent="-457200" algn="just">
                  <a:buFont typeface="Wingdings" panose="05000000000000000000" pitchFamily="2" charset="2"/>
                  <a:buChar char="q"/>
                </a:pPr>
                <a:r>
                  <a:rPr lang="en-US" sz="2000" dirty="0"/>
                  <a:t>There is a mathematical explanation (not physical) for the line of global minimums. Two seemingly different set of parameters may yield the same deflection angle!!</a:t>
                </a:r>
              </a:p>
            </p:txBody>
          </p:sp>
        </mc:Choice>
        <mc:Fallback xmlns="">
          <p:sp>
            <p:nvSpPr>
              <p:cNvPr id="2" name="Rectangle 1">
                <a:extLst>
                  <a:ext uri="{FF2B5EF4-FFF2-40B4-BE49-F238E27FC236}">
                    <a16:creationId xmlns:a16="http://schemas.microsoft.com/office/drawing/2014/main" id="{921DB611-A877-4D51-825B-D5F3DE14DF75}"/>
                  </a:ext>
                </a:extLst>
              </p:cNvPr>
              <p:cNvSpPr>
                <a:spLocks noRot="1" noChangeAspect="1" noMove="1" noResize="1" noEditPoints="1" noAdjustHandles="1" noChangeArrowheads="1" noChangeShapeType="1" noTextEdit="1"/>
              </p:cNvSpPr>
              <p:nvPr/>
            </p:nvSpPr>
            <p:spPr>
              <a:xfrm>
                <a:off x="304800" y="1355269"/>
                <a:ext cx="8553450" cy="1631216"/>
              </a:xfrm>
              <a:prstGeom prst="rect">
                <a:avLst/>
              </a:prstGeom>
              <a:blipFill>
                <a:blip r:embed="rId2"/>
                <a:stretch>
                  <a:fillRect l="-641" t="-1866" r="-713" b="-5597"/>
                </a:stretch>
              </a:blipFill>
            </p:spPr>
            <p:txBody>
              <a:bodyPr/>
              <a:lstStyle/>
              <a:p>
                <a:r>
                  <a:rPr lang="en-US">
                    <a:noFill/>
                  </a:rPr>
                  <a:t> </a:t>
                </a:r>
              </a:p>
            </p:txBody>
          </p:sp>
        </mc:Fallback>
      </mc:AlternateContent>
      <p:pic>
        <p:nvPicPr>
          <p:cNvPr id="8" name="Picture 7" descr="C:\Users\Dauntless\AppData\Local\Microsoft\Windows\INetCache\Content.Word\Figure3A.TIF">
            <a:extLst>
              <a:ext uri="{FF2B5EF4-FFF2-40B4-BE49-F238E27FC236}">
                <a16:creationId xmlns:a16="http://schemas.microsoft.com/office/drawing/2014/main" id="{08B8E715-E608-4A39-B239-F0F49FE807E4}"/>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79484" y="3028950"/>
            <a:ext cx="3892516" cy="2971800"/>
          </a:xfrm>
          <a:prstGeom prst="rect">
            <a:avLst/>
          </a:prstGeom>
          <a:noFill/>
          <a:ln>
            <a:noFill/>
          </a:ln>
          <a:extLst>
            <a:ext uri="{53640926-AAD7-44D8-BBD7-CCE9431645EC}">
              <a14:shadowObscured xmlns:a14="http://schemas.microsoft.com/office/drawing/2010/main"/>
            </a:ext>
          </a:extLst>
        </p:spPr>
      </p:pic>
      <p:pic>
        <p:nvPicPr>
          <p:cNvPr id="9" name="Picture 8" descr="C:\Users\Dauntless\AppData\Local\Microsoft\Windows\INetCache\Content.Word\figure with 300 DPI.JPG">
            <a:extLst>
              <a:ext uri="{FF2B5EF4-FFF2-40B4-BE49-F238E27FC236}">
                <a16:creationId xmlns:a16="http://schemas.microsoft.com/office/drawing/2014/main" id="{C8566D14-E3E4-49D3-BA2E-78AFC972ED77}"/>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4892366" y="3028950"/>
            <a:ext cx="3572150" cy="2971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547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764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Optimization of L-J potentials</a:t>
            </a:r>
          </a:p>
        </p:txBody>
      </p:sp>
      <p:sp>
        <p:nvSpPr>
          <p:cNvPr id="2" name="Rectangle 1">
            <a:extLst>
              <a:ext uri="{FF2B5EF4-FFF2-40B4-BE49-F238E27FC236}">
                <a16:creationId xmlns:a16="http://schemas.microsoft.com/office/drawing/2014/main" id="{921DB611-A877-4D51-825B-D5F3DE14DF75}"/>
              </a:ext>
            </a:extLst>
          </p:cNvPr>
          <p:cNvSpPr/>
          <p:nvPr/>
        </p:nvSpPr>
        <p:spPr>
          <a:xfrm>
            <a:off x="295275" y="1128847"/>
            <a:ext cx="8553450" cy="1323439"/>
          </a:xfrm>
          <a:prstGeom prst="rect">
            <a:avLst/>
          </a:prstGeom>
        </p:spPr>
        <p:txBody>
          <a:bodyPr wrap="square">
            <a:spAutoFit/>
          </a:bodyPr>
          <a:lstStyle/>
          <a:p>
            <a:pPr marL="457200" indent="-457200" algn="just">
              <a:buFont typeface="Wingdings" panose="05000000000000000000" pitchFamily="2" charset="2"/>
              <a:buChar char="q"/>
            </a:pPr>
            <a:r>
              <a:rPr lang="en-US" sz="2000" dirty="0"/>
              <a:t>Similar results for the rest of the Elements. Although some exhibit more of an apparent minimum.</a:t>
            </a:r>
          </a:p>
          <a:p>
            <a:pPr marL="457200" indent="-457200" algn="just">
              <a:buFont typeface="Wingdings" panose="05000000000000000000" pitchFamily="2" charset="2"/>
              <a:buChar char="q"/>
            </a:pPr>
            <a:r>
              <a:rPr lang="en-US" sz="2000" dirty="0"/>
              <a:t>The less abundant the element (or the less it contributes to the CCS), the larger the uncertainty.</a:t>
            </a:r>
          </a:p>
        </p:txBody>
      </p:sp>
      <p:pic>
        <p:nvPicPr>
          <p:cNvPr id="6" name="Picture 5" descr="C:\Users\Dauntless\AppData\Local\Microsoft\Windows\INetCache\Content.Word\Figure4A.TIF">
            <a:extLst>
              <a:ext uri="{FF2B5EF4-FFF2-40B4-BE49-F238E27FC236}">
                <a16:creationId xmlns:a16="http://schemas.microsoft.com/office/drawing/2014/main" id="{252A9A49-DD93-4136-B231-E30C503686E1}"/>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358839" y="2347526"/>
            <a:ext cx="2863714" cy="2397037"/>
          </a:xfrm>
          <a:prstGeom prst="rect">
            <a:avLst/>
          </a:prstGeom>
          <a:noFill/>
          <a:ln>
            <a:noFill/>
          </a:ln>
          <a:extLst>
            <a:ext uri="{53640926-AAD7-44D8-BBD7-CCE9431645EC}">
              <a14:shadowObscured xmlns:a14="http://schemas.microsoft.com/office/drawing/2010/main"/>
            </a:ext>
          </a:extLst>
        </p:spPr>
      </p:pic>
      <p:pic>
        <p:nvPicPr>
          <p:cNvPr id="7" name="Picture 6" descr="C:\Users\Dauntless\AppData\Local\Microsoft\Windows\INetCache\Content.Word\Figure4B.TIF">
            <a:extLst>
              <a:ext uri="{FF2B5EF4-FFF2-40B4-BE49-F238E27FC236}">
                <a16:creationId xmlns:a16="http://schemas.microsoft.com/office/drawing/2014/main" id="{DF2C6787-579C-413C-8E0F-8133D79F8929}"/>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3251066" y="2347526"/>
            <a:ext cx="2863714" cy="2392950"/>
          </a:xfrm>
          <a:prstGeom prst="rect">
            <a:avLst/>
          </a:prstGeom>
          <a:noFill/>
          <a:ln>
            <a:noFill/>
          </a:ln>
          <a:extLst>
            <a:ext uri="{53640926-AAD7-44D8-BBD7-CCE9431645EC}">
              <a14:shadowObscured xmlns:a14="http://schemas.microsoft.com/office/drawing/2010/main"/>
            </a:ext>
          </a:extLst>
        </p:spPr>
      </p:pic>
      <p:pic>
        <p:nvPicPr>
          <p:cNvPr id="10" name="Picture 9" descr="C:\Users\Dauntless\AppData\Local\Microsoft\Windows\INetCache\Content.Word\Figure4C.TIF">
            <a:extLst>
              <a:ext uri="{FF2B5EF4-FFF2-40B4-BE49-F238E27FC236}">
                <a16:creationId xmlns:a16="http://schemas.microsoft.com/office/drawing/2014/main" id="{A57FD974-F22F-4EE0-8B30-713F2A319634}"/>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039714" y="2347526"/>
            <a:ext cx="2550971" cy="2392949"/>
          </a:xfrm>
          <a:prstGeom prst="rect">
            <a:avLst/>
          </a:prstGeom>
          <a:noFill/>
          <a:ln>
            <a:noFill/>
          </a:ln>
          <a:extLst>
            <a:ext uri="{53640926-AAD7-44D8-BBD7-CCE9431645EC}">
              <a14:shadowObscured xmlns:a14="http://schemas.microsoft.com/office/drawing/2010/main"/>
            </a:ext>
          </a:extLst>
        </p:spPr>
      </p:pic>
      <p:pic>
        <p:nvPicPr>
          <p:cNvPr id="11" name="Picture 10" descr="C:\Users\Dauntless\AppData\Local\Microsoft\Windows\INetCache\Content.Word\Figure4D.TIF">
            <a:extLst>
              <a:ext uri="{FF2B5EF4-FFF2-40B4-BE49-F238E27FC236}">
                <a16:creationId xmlns:a16="http://schemas.microsoft.com/office/drawing/2014/main" id="{ED3F557E-6A78-499F-9849-416D067D1E4B}"/>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1064877" y="4740475"/>
            <a:ext cx="2134399" cy="2117525"/>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175B6E2-F367-4235-B21C-F7EA987E3DD5}"/>
                  </a:ext>
                </a:extLst>
              </p:cNvPr>
              <p:cNvSpPr txBox="1"/>
              <p:nvPr/>
            </p:nvSpPr>
            <p:spPr>
              <a:xfrm>
                <a:off x="4325476" y="5379700"/>
                <a:ext cx="4228235" cy="1200329"/>
              </a:xfrm>
              <a:prstGeom prst="rect">
                <a:avLst/>
              </a:prstGeom>
              <a:noFill/>
            </p:spPr>
            <p:txBody>
              <a:bodyPr wrap="square" rtlCol="0">
                <a:spAutoFit/>
              </a:bodyPr>
              <a:lstStyle/>
              <a:p>
                <a:pPr algn="just"/>
                <a:r>
                  <a:rPr lang="en-US" dirty="0">
                    <a:latin typeface="Calibri" pitchFamily="34" charset="0"/>
                  </a:rPr>
                  <a:t>Mapped surfaces of function</a:t>
                </a:r>
                <a:r>
                  <a:rPr lang="en-US" b="1" dirty="0"/>
                  <a:t> </a:t>
                </a:r>
                <a14:m>
                  <m:oMath xmlns:m="http://schemas.openxmlformats.org/officeDocument/2006/math">
                    <m:r>
                      <a:rPr lang="en-US" b="1" i="1">
                        <a:latin typeface="Cambria Math" panose="02040503050406030204" pitchFamily="18" charset="0"/>
                      </a:rPr>
                      <m:t>𝓕</m:t>
                    </m:r>
                    <m:r>
                      <a:rPr lang="en-US" b="1" i="1">
                        <a:latin typeface="Cambria Math" panose="02040503050406030204" pitchFamily="18" charset="0"/>
                      </a:rPr>
                      <m:t> </m:t>
                    </m:r>
                  </m:oMath>
                </a14:m>
                <a:r>
                  <a:rPr lang="en-US" dirty="0">
                    <a:latin typeface="Calibri" pitchFamily="34" charset="0"/>
                  </a:rPr>
                  <a:t>as a function of the L-J pairs for first iteration for A)Hydrogen, B)Oxygen, C)Nitrogen and D)Fluoride.</a:t>
                </a:r>
              </a:p>
            </p:txBody>
          </p:sp>
        </mc:Choice>
        <mc:Fallback xmlns="">
          <p:sp>
            <p:nvSpPr>
              <p:cNvPr id="12" name="TextBox 11">
                <a:extLst>
                  <a:ext uri="{FF2B5EF4-FFF2-40B4-BE49-F238E27FC236}">
                    <a16:creationId xmlns:a16="http://schemas.microsoft.com/office/drawing/2014/main" id="{E175B6E2-F367-4235-B21C-F7EA987E3DD5}"/>
                  </a:ext>
                </a:extLst>
              </p:cNvPr>
              <p:cNvSpPr txBox="1">
                <a:spLocks noRot="1" noChangeAspect="1" noMove="1" noResize="1" noEditPoints="1" noAdjustHandles="1" noChangeArrowheads="1" noChangeShapeType="1" noTextEdit="1"/>
              </p:cNvSpPr>
              <p:nvPr/>
            </p:nvSpPr>
            <p:spPr>
              <a:xfrm>
                <a:off x="4325476" y="5379700"/>
                <a:ext cx="4228235" cy="1200329"/>
              </a:xfrm>
              <a:prstGeom prst="rect">
                <a:avLst/>
              </a:prstGeom>
              <a:blipFill>
                <a:blip r:embed="rId6"/>
                <a:stretch>
                  <a:fillRect l="-1299" t="-2538" r="-1299" b="-7107"/>
                </a:stretch>
              </a:blipFill>
            </p:spPr>
            <p:txBody>
              <a:bodyPr/>
              <a:lstStyle/>
              <a:p>
                <a:r>
                  <a:rPr lang="en-US">
                    <a:noFill/>
                  </a:rPr>
                  <a:t> </a:t>
                </a:r>
              </a:p>
            </p:txBody>
          </p:sp>
        </mc:Fallback>
      </mc:AlternateContent>
    </p:spTree>
    <p:extLst>
      <p:ext uri="{BB962C8B-B14F-4D97-AF65-F5344CB8AC3E}">
        <p14:creationId xmlns:p14="http://schemas.microsoft.com/office/powerpoint/2010/main" val="196457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1267" y="2266405"/>
            <a:ext cx="6701247" cy="2492990"/>
          </a:xfrm>
          <a:prstGeom prst="rect">
            <a:avLst/>
          </a:prstGeom>
          <a:noFill/>
        </p:spPr>
        <p:txBody>
          <a:bodyPr wrap="square" rtlCol="0">
            <a:spAutoFit/>
          </a:bodyPr>
          <a:lstStyle/>
          <a:p>
            <a:pPr algn="just">
              <a:buFont typeface="Arial" pitchFamily="34" charset="0"/>
              <a:buChar char="•"/>
            </a:pPr>
            <a:r>
              <a:rPr lang="en-US" sz="3600" b="1" i="1" dirty="0"/>
              <a:t>Ion Mobility: Which is Optimal?</a:t>
            </a:r>
          </a:p>
          <a:p>
            <a:pPr algn="just">
              <a:buFont typeface="Arial" pitchFamily="34" charset="0"/>
              <a:buChar char="•"/>
            </a:pPr>
            <a:endParaRPr lang="en-US" sz="3600" dirty="0"/>
          </a:p>
          <a:p>
            <a:pPr algn="just"/>
            <a:endParaRPr lang="en-US" b="1" i="1" dirty="0"/>
          </a:p>
          <a:p>
            <a:pPr algn="just"/>
            <a:endParaRPr lang="en-US" sz="2400" b="1" i="1" dirty="0"/>
          </a:p>
          <a:p>
            <a:pPr algn="just"/>
            <a:r>
              <a:rPr lang="en-US" sz="2400" b="1" i="1" dirty="0"/>
              <a:t>       It depends on what you are interested in.</a:t>
            </a:r>
          </a:p>
          <a:p>
            <a:pPr algn="just"/>
            <a:endParaRPr lang="en-US" b="1" i="1" dirty="0"/>
          </a:p>
        </p:txBody>
      </p:sp>
      <p:sp>
        <p:nvSpPr>
          <p:cNvPr id="3" name="Text Box 4"/>
          <p:cNvSpPr txBox="1">
            <a:spLocks noChangeArrowheads="1"/>
          </p:cNvSpPr>
          <p:nvPr/>
        </p:nvSpPr>
        <p:spPr bwMode="auto">
          <a:xfrm>
            <a:off x="1761564" y="416859"/>
            <a:ext cx="3886200" cy="338554"/>
          </a:xfrm>
          <a:prstGeom prst="rect">
            <a:avLst/>
          </a:prstGeom>
          <a:noFill/>
          <a:ln w="9525">
            <a:noFill/>
            <a:miter lim="800000"/>
            <a:headEnd/>
            <a:tailEnd/>
          </a:ln>
          <a:effectLst/>
        </p:spPr>
        <p:txBody>
          <a:bodyPr wrap="square">
            <a:spAutoFit/>
          </a:bodyPr>
          <a:lstStyle/>
          <a:p>
            <a:pPr>
              <a:spcBef>
                <a:spcPct val="50000"/>
              </a:spcBef>
            </a:pPr>
            <a:r>
              <a:rPr lang="en-US" sz="1600" b="1" i="1" dirty="0"/>
              <a:t>Ion Mobility: Which One is Optimal</a:t>
            </a:r>
          </a:p>
        </p:txBody>
      </p:sp>
    </p:spTree>
    <p:extLst>
      <p:ext uri="{BB962C8B-B14F-4D97-AF65-F5344CB8AC3E}">
        <p14:creationId xmlns:p14="http://schemas.microsoft.com/office/powerpoint/2010/main" val="81978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764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Optimization of L-J potentials</a:t>
            </a:r>
          </a:p>
        </p:txBody>
      </p:sp>
      <p:sp>
        <p:nvSpPr>
          <p:cNvPr id="2" name="Rectangle 1">
            <a:extLst>
              <a:ext uri="{FF2B5EF4-FFF2-40B4-BE49-F238E27FC236}">
                <a16:creationId xmlns:a16="http://schemas.microsoft.com/office/drawing/2014/main" id="{921DB611-A877-4D51-825B-D5F3DE14DF75}"/>
              </a:ext>
            </a:extLst>
          </p:cNvPr>
          <p:cNvSpPr/>
          <p:nvPr/>
        </p:nvSpPr>
        <p:spPr>
          <a:xfrm>
            <a:off x="304800" y="1355269"/>
            <a:ext cx="8553450" cy="1015663"/>
          </a:xfrm>
          <a:prstGeom prst="rect">
            <a:avLst/>
          </a:prstGeom>
        </p:spPr>
        <p:txBody>
          <a:bodyPr wrap="square">
            <a:spAutoFit/>
          </a:bodyPr>
          <a:lstStyle/>
          <a:p>
            <a:pPr marL="457200" indent="-457200" algn="just">
              <a:buFont typeface="Wingdings" panose="05000000000000000000" pitchFamily="2" charset="2"/>
              <a:buChar char="q"/>
            </a:pPr>
            <a:r>
              <a:rPr lang="en-US" sz="2000" dirty="0"/>
              <a:t>After several iterations, solution converges. </a:t>
            </a:r>
          </a:p>
          <a:p>
            <a:pPr marL="457200" indent="-457200" algn="just">
              <a:buFont typeface="Wingdings" panose="05000000000000000000" pitchFamily="2" charset="2"/>
              <a:buChar char="q"/>
            </a:pPr>
            <a:r>
              <a:rPr lang="en-US" sz="2000" dirty="0"/>
              <a:t>The solution still varies depending on our choice for the L-J pair out of the global minimum.</a:t>
            </a:r>
          </a:p>
        </p:txBody>
      </p:sp>
      <p:pic>
        <p:nvPicPr>
          <p:cNvPr id="5" name="Picture 4">
            <a:extLst>
              <a:ext uri="{FF2B5EF4-FFF2-40B4-BE49-F238E27FC236}">
                <a16:creationId xmlns:a16="http://schemas.microsoft.com/office/drawing/2014/main" id="{7F85E071-2796-4627-913F-9C443CB2054F}"/>
              </a:ext>
            </a:extLst>
          </p:cNvPr>
          <p:cNvPicPr>
            <a:picLocks noChangeAspect="1"/>
          </p:cNvPicPr>
          <p:nvPr/>
        </p:nvPicPr>
        <p:blipFill>
          <a:blip r:embed="rId2"/>
          <a:stretch>
            <a:fillRect/>
          </a:stretch>
        </p:blipFill>
        <p:spPr>
          <a:xfrm>
            <a:off x="1676400" y="2835197"/>
            <a:ext cx="5793596" cy="3108403"/>
          </a:xfrm>
          <a:prstGeom prst="rect">
            <a:avLst/>
          </a:prstGeom>
        </p:spPr>
      </p:pic>
      <p:sp>
        <p:nvSpPr>
          <p:cNvPr id="13" name="Rectangle 12">
            <a:extLst>
              <a:ext uri="{FF2B5EF4-FFF2-40B4-BE49-F238E27FC236}">
                <a16:creationId xmlns:a16="http://schemas.microsoft.com/office/drawing/2014/main" id="{20F16BCB-076A-47D2-83D0-D0F872080E46}"/>
              </a:ext>
            </a:extLst>
          </p:cNvPr>
          <p:cNvSpPr/>
          <p:nvPr/>
        </p:nvSpPr>
        <p:spPr>
          <a:xfrm>
            <a:off x="3988526" y="2835197"/>
            <a:ext cx="1637211" cy="310840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solidFill>
              </a:ln>
            </a:endParaRPr>
          </a:p>
        </p:txBody>
      </p:sp>
      <p:sp>
        <p:nvSpPr>
          <p:cNvPr id="16" name="Rectangle 15">
            <a:extLst>
              <a:ext uri="{FF2B5EF4-FFF2-40B4-BE49-F238E27FC236}">
                <a16:creationId xmlns:a16="http://schemas.microsoft.com/office/drawing/2014/main" id="{7DE3F1F0-F25B-4C2D-88F1-864BAD6952C6}"/>
              </a:ext>
            </a:extLst>
          </p:cNvPr>
          <p:cNvSpPr/>
          <p:nvPr/>
        </p:nvSpPr>
        <p:spPr>
          <a:xfrm>
            <a:off x="5625737" y="2835196"/>
            <a:ext cx="1841863" cy="310840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solidFill>
              </a:ln>
            </a:endParaRPr>
          </a:p>
        </p:txBody>
      </p:sp>
    </p:spTree>
    <p:extLst>
      <p:ext uri="{BB962C8B-B14F-4D97-AF65-F5344CB8AC3E}">
        <p14:creationId xmlns:p14="http://schemas.microsoft.com/office/powerpoint/2010/main" val="289553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43F4A6-E428-4F9C-B14D-A1DFF4EFE8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69624" y="1475621"/>
            <a:ext cx="1586816" cy="5382379"/>
          </a:xfrm>
          <a:prstGeom prst="rect">
            <a:avLst/>
          </a:prstGeom>
        </p:spPr>
      </p:pic>
      <p:sp>
        <p:nvSpPr>
          <p:cNvPr id="4" name="Text Box 4"/>
          <p:cNvSpPr txBox="1">
            <a:spLocks noChangeArrowheads="1"/>
          </p:cNvSpPr>
          <p:nvPr/>
        </p:nvSpPr>
        <p:spPr bwMode="auto">
          <a:xfrm>
            <a:off x="16764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Optimization of L-J potentials</a:t>
            </a:r>
          </a:p>
        </p:txBody>
      </p:sp>
      <p:sp>
        <p:nvSpPr>
          <p:cNvPr id="2" name="Rectangle 1">
            <a:extLst>
              <a:ext uri="{FF2B5EF4-FFF2-40B4-BE49-F238E27FC236}">
                <a16:creationId xmlns:a16="http://schemas.microsoft.com/office/drawing/2014/main" id="{921DB611-A877-4D51-825B-D5F3DE14DF75}"/>
              </a:ext>
            </a:extLst>
          </p:cNvPr>
          <p:cNvSpPr/>
          <p:nvPr/>
        </p:nvSpPr>
        <p:spPr>
          <a:xfrm>
            <a:off x="295275" y="1075511"/>
            <a:ext cx="8553450" cy="400110"/>
          </a:xfrm>
          <a:prstGeom prst="rect">
            <a:avLst/>
          </a:prstGeom>
        </p:spPr>
        <p:txBody>
          <a:bodyPr wrap="square">
            <a:spAutoFit/>
          </a:bodyPr>
          <a:lstStyle/>
          <a:p>
            <a:pPr marL="457200" indent="-457200" algn="just">
              <a:buFont typeface="Wingdings" panose="05000000000000000000" pitchFamily="2" charset="2"/>
              <a:buChar char="q"/>
            </a:pPr>
            <a:r>
              <a:rPr lang="en-US" sz="2000"/>
              <a:t>When comparing results</a:t>
            </a:r>
            <a:endParaRPr lang="en-US" sz="2000" dirty="0"/>
          </a:p>
        </p:txBody>
      </p:sp>
      <p:pic>
        <p:nvPicPr>
          <p:cNvPr id="3" name="Picture 2">
            <a:extLst>
              <a:ext uri="{FF2B5EF4-FFF2-40B4-BE49-F238E27FC236}">
                <a16:creationId xmlns:a16="http://schemas.microsoft.com/office/drawing/2014/main" id="{8D841215-D98C-4768-AD1B-136B0C18C2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5717" y="1475621"/>
            <a:ext cx="2413907" cy="5382379"/>
          </a:xfrm>
          <a:prstGeom prst="rect">
            <a:avLst/>
          </a:prstGeom>
        </p:spPr>
      </p:pic>
      <p:sp>
        <p:nvSpPr>
          <p:cNvPr id="6" name="Rectangle 5">
            <a:extLst>
              <a:ext uri="{FF2B5EF4-FFF2-40B4-BE49-F238E27FC236}">
                <a16:creationId xmlns:a16="http://schemas.microsoft.com/office/drawing/2014/main" id="{21BDC3E0-DBD9-468E-8311-700AA759C23C}"/>
              </a:ext>
            </a:extLst>
          </p:cNvPr>
          <p:cNvSpPr/>
          <p:nvPr/>
        </p:nvSpPr>
        <p:spPr>
          <a:xfrm>
            <a:off x="5365383" y="1999595"/>
            <a:ext cx="3222899" cy="1323439"/>
          </a:xfrm>
          <a:prstGeom prst="rect">
            <a:avLst/>
          </a:prstGeom>
        </p:spPr>
        <p:txBody>
          <a:bodyPr wrap="square">
            <a:spAutoFit/>
          </a:bodyPr>
          <a:lstStyle/>
          <a:p>
            <a:pPr marL="457200" indent="-457200" algn="just">
              <a:buFont typeface="Wingdings" panose="05000000000000000000" pitchFamily="2" charset="2"/>
              <a:buChar char="q"/>
            </a:pPr>
            <a:r>
              <a:rPr lang="en-US" sz="2000" dirty="0"/>
              <a:t>Results from </a:t>
            </a:r>
            <a:r>
              <a:rPr lang="en-US" sz="2000" i="1" dirty="0"/>
              <a:t>Campuzano et al Anal </a:t>
            </a:r>
            <a:r>
              <a:rPr lang="en-US" sz="2000" i="1" dirty="0" err="1"/>
              <a:t>Chem</a:t>
            </a:r>
            <a:r>
              <a:rPr lang="en-US" sz="2000" i="1" dirty="0"/>
              <a:t> 2012 </a:t>
            </a:r>
            <a:r>
              <a:rPr lang="en-US" sz="2000" dirty="0"/>
              <a:t>using ion quadrupole potential. </a:t>
            </a:r>
            <a:endParaRPr lang="en-US" sz="1200" i="1" dirty="0"/>
          </a:p>
        </p:txBody>
      </p:sp>
      <p:sp>
        <p:nvSpPr>
          <p:cNvPr id="7" name="Rectangle 6">
            <a:extLst>
              <a:ext uri="{FF2B5EF4-FFF2-40B4-BE49-F238E27FC236}">
                <a16:creationId xmlns:a16="http://schemas.microsoft.com/office/drawing/2014/main" id="{69A8C450-B075-448A-BF4C-3D6ADA7ACCED}"/>
              </a:ext>
            </a:extLst>
          </p:cNvPr>
          <p:cNvSpPr/>
          <p:nvPr/>
        </p:nvSpPr>
        <p:spPr>
          <a:xfrm>
            <a:off x="5389196" y="3694629"/>
            <a:ext cx="3283165" cy="707886"/>
          </a:xfrm>
          <a:prstGeom prst="rect">
            <a:avLst/>
          </a:prstGeom>
        </p:spPr>
        <p:txBody>
          <a:bodyPr wrap="square">
            <a:spAutoFit/>
          </a:bodyPr>
          <a:lstStyle/>
          <a:p>
            <a:pPr marL="457200" indent="-457200" algn="just">
              <a:buFont typeface="Wingdings" panose="05000000000000000000" pitchFamily="2" charset="2"/>
              <a:buChar char="q"/>
            </a:pPr>
            <a:r>
              <a:rPr lang="en-US" sz="2000" dirty="0"/>
              <a:t>Similar agreement than  ion-induced quadrupole.</a:t>
            </a:r>
          </a:p>
        </p:txBody>
      </p:sp>
      <p:sp>
        <p:nvSpPr>
          <p:cNvPr id="8" name="Rectangle 7">
            <a:extLst>
              <a:ext uri="{FF2B5EF4-FFF2-40B4-BE49-F238E27FC236}">
                <a16:creationId xmlns:a16="http://schemas.microsoft.com/office/drawing/2014/main" id="{76F3F96F-C8B4-448B-B033-D537C892DF8C}"/>
              </a:ext>
            </a:extLst>
          </p:cNvPr>
          <p:cNvSpPr/>
          <p:nvPr/>
        </p:nvSpPr>
        <p:spPr>
          <a:xfrm>
            <a:off x="2002971" y="1475620"/>
            <a:ext cx="949324" cy="538237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E1480E-9189-43A1-8E08-193468665E83}"/>
              </a:ext>
            </a:extLst>
          </p:cNvPr>
          <p:cNvSpPr/>
          <p:nvPr/>
        </p:nvSpPr>
        <p:spPr>
          <a:xfrm>
            <a:off x="2969624" y="1475621"/>
            <a:ext cx="766353" cy="538237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solidFill>
              </a:ln>
            </a:endParaRPr>
          </a:p>
        </p:txBody>
      </p:sp>
      <p:sp>
        <p:nvSpPr>
          <p:cNvPr id="11" name="Rectangle 10">
            <a:extLst>
              <a:ext uri="{FF2B5EF4-FFF2-40B4-BE49-F238E27FC236}">
                <a16:creationId xmlns:a16="http://schemas.microsoft.com/office/drawing/2014/main" id="{52267EEE-2293-47B3-842F-6ACEC5A8F231}"/>
              </a:ext>
            </a:extLst>
          </p:cNvPr>
          <p:cNvSpPr/>
          <p:nvPr/>
        </p:nvSpPr>
        <p:spPr>
          <a:xfrm>
            <a:off x="3753306" y="1475619"/>
            <a:ext cx="766353" cy="538237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3A7DEF-49E4-4B7F-BC39-A67B1AF0BADF}"/>
              </a:ext>
            </a:extLst>
          </p:cNvPr>
          <p:cNvSpPr/>
          <p:nvPr/>
        </p:nvSpPr>
        <p:spPr>
          <a:xfrm>
            <a:off x="2577737" y="6540137"/>
            <a:ext cx="355106" cy="31786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62DB40-81A9-4086-B642-ED68665A4E8F}"/>
              </a:ext>
            </a:extLst>
          </p:cNvPr>
          <p:cNvSpPr/>
          <p:nvPr/>
        </p:nvSpPr>
        <p:spPr>
          <a:xfrm>
            <a:off x="3389536" y="6540138"/>
            <a:ext cx="355106" cy="31786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A4A29C-952C-4E5E-8EA4-AB8CB245AC8E}"/>
              </a:ext>
            </a:extLst>
          </p:cNvPr>
          <p:cNvSpPr/>
          <p:nvPr/>
        </p:nvSpPr>
        <p:spPr>
          <a:xfrm>
            <a:off x="4148907" y="6540136"/>
            <a:ext cx="355106" cy="31786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FA167D-6485-4C8F-9092-951255BFADD6}"/>
              </a:ext>
            </a:extLst>
          </p:cNvPr>
          <p:cNvSpPr/>
          <p:nvPr/>
        </p:nvSpPr>
        <p:spPr>
          <a:xfrm>
            <a:off x="5389197" y="5234266"/>
            <a:ext cx="3162300" cy="1015663"/>
          </a:xfrm>
          <a:prstGeom prst="rect">
            <a:avLst/>
          </a:prstGeom>
        </p:spPr>
        <p:txBody>
          <a:bodyPr wrap="square">
            <a:spAutoFit/>
          </a:bodyPr>
          <a:lstStyle/>
          <a:p>
            <a:pPr marL="457200" indent="-457200" algn="just">
              <a:buFont typeface="Wingdings" panose="05000000000000000000" pitchFamily="2" charset="2"/>
              <a:buChar char="q"/>
            </a:pPr>
            <a:r>
              <a:rPr lang="en-US" sz="2000" dirty="0"/>
              <a:t>Method can be used to Optimize L-J parameters in other gases!</a:t>
            </a:r>
          </a:p>
        </p:txBody>
      </p:sp>
    </p:spTree>
    <p:extLst>
      <p:ext uri="{BB962C8B-B14F-4D97-AF65-F5344CB8AC3E}">
        <p14:creationId xmlns:p14="http://schemas.microsoft.com/office/powerpoint/2010/main" val="178332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E8EF82-97B8-4F7B-B379-DE6CE0632EA6}"/>
              </a:ext>
            </a:extLst>
          </p:cNvPr>
          <p:cNvSpPr/>
          <p:nvPr/>
        </p:nvSpPr>
        <p:spPr>
          <a:xfrm>
            <a:off x="2933155" y="2551837"/>
            <a:ext cx="3277689" cy="1754326"/>
          </a:xfrm>
          <a:prstGeom prst="rect">
            <a:avLst/>
          </a:prstGeom>
        </p:spPr>
        <p:txBody>
          <a:bodyPr wrap="square">
            <a:spAutoFit/>
          </a:bodyPr>
          <a:lstStyle/>
          <a:p>
            <a:pPr algn="just"/>
            <a:r>
              <a:rPr lang="en-US" sz="5400" i="1" dirty="0"/>
              <a:t>However…</a:t>
            </a:r>
          </a:p>
          <a:p>
            <a:pPr algn="just"/>
            <a:endParaRPr lang="en-US" sz="5400" dirty="0"/>
          </a:p>
        </p:txBody>
      </p:sp>
      <p:sp>
        <p:nvSpPr>
          <p:cNvPr id="7" name="Text Box 4">
            <a:extLst>
              <a:ext uri="{FF2B5EF4-FFF2-40B4-BE49-F238E27FC236}">
                <a16:creationId xmlns:a16="http://schemas.microsoft.com/office/drawing/2014/main" id="{A22F481F-E368-4C8B-A8A7-5B84A4D01067}"/>
              </a:ext>
            </a:extLst>
          </p:cNvPr>
          <p:cNvSpPr txBox="1">
            <a:spLocks noChangeArrowheads="1"/>
          </p:cNvSpPr>
          <p:nvPr/>
        </p:nvSpPr>
        <p:spPr bwMode="auto">
          <a:xfrm>
            <a:off x="16764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Optimization of L-J potentials</a:t>
            </a:r>
          </a:p>
        </p:txBody>
      </p:sp>
    </p:spTree>
    <p:extLst>
      <p:ext uri="{BB962C8B-B14F-4D97-AF65-F5344CB8AC3E}">
        <p14:creationId xmlns:p14="http://schemas.microsoft.com/office/powerpoint/2010/main" val="1862319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08C61B-D213-4987-A356-A80440DC04F0}"/>
              </a:ext>
            </a:extLst>
          </p:cNvPr>
          <p:cNvPicPr>
            <a:picLocks noChangeAspect="1"/>
          </p:cNvPicPr>
          <p:nvPr/>
        </p:nvPicPr>
        <p:blipFill>
          <a:blip r:embed="rId2"/>
          <a:stretch>
            <a:fillRect/>
          </a:stretch>
        </p:blipFill>
        <p:spPr>
          <a:xfrm>
            <a:off x="5286375" y="1701544"/>
            <a:ext cx="3600450" cy="1571625"/>
          </a:xfrm>
          <a:prstGeom prst="rect">
            <a:avLst/>
          </a:prstGeom>
        </p:spPr>
      </p:pic>
      <p:graphicFrame>
        <p:nvGraphicFramePr>
          <p:cNvPr id="3" name="Table 2">
            <a:extLst>
              <a:ext uri="{FF2B5EF4-FFF2-40B4-BE49-F238E27FC236}">
                <a16:creationId xmlns:a16="http://schemas.microsoft.com/office/drawing/2014/main" id="{EEFD14AB-59A0-4A28-B34F-CA87DAFD5EC1}"/>
              </a:ext>
            </a:extLst>
          </p:cNvPr>
          <p:cNvGraphicFramePr>
            <a:graphicFrameLocks noGrp="1"/>
          </p:cNvGraphicFramePr>
          <p:nvPr>
            <p:extLst>
              <p:ext uri="{D42A27DB-BD31-4B8C-83A1-F6EECF244321}">
                <p14:modId xmlns:p14="http://schemas.microsoft.com/office/powerpoint/2010/main" val="4075170847"/>
              </p:ext>
            </p:extLst>
          </p:nvPr>
        </p:nvGraphicFramePr>
        <p:xfrm>
          <a:off x="728435" y="1349015"/>
          <a:ext cx="4432300" cy="2630805"/>
        </p:xfrm>
        <a:graphic>
          <a:graphicData uri="http://schemas.openxmlformats.org/drawingml/2006/table">
            <a:tbl>
              <a:tblPr>
                <a:tableStyleId>{5C22544A-7EE6-4342-B048-85BDC9FD1C3A}</a:tableStyleId>
              </a:tblPr>
              <a:tblGrid>
                <a:gridCol w="995803">
                  <a:extLst>
                    <a:ext uri="{9D8B030D-6E8A-4147-A177-3AD203B41FA5}">
                      <a16:colId xmlns:a16="http://schemas.microsoft.com/office/drawing/2014/main" val="3602533121"/>
                    </a:ext>
                  </a:extLst>
                </a:gridCol>
                <a:gridCol w="513243">
                  <a:extLst>
                    <a:ext uri="{9D8B030D-6E8A-4147-A177-3AD203B41FA5}">
                      <a16:colId xmlns:a16="http://schemas.microsoft.com/office/drawing/2014/main" val="2821473710"/>
                    </a:ext>
                  </a:extLst>
                </a:gridCol>
                <a:gridCol w="513243">
                  <a:extLst>
                    <a:ext uri="{9D8B030D-6E8A-4147-A177-3AD203B41FA5}">
                      <a16:colId xmlns:a16="http://schemas.microsoft.com/office/drawing/2014/main" val="3190323739"/>
                    </a:ext>
                  </a:extLst>
                </a:gridCol>
                <a:gridCol w="803337">
                  <a:extLst>
                    <a:ext uri="{9D8B030D-6E8A-4147-A177-3AD203B41FA5}">
                      <a16:colId xmlns:a16="http://schemas.microsoft.com/office/drawing/2014/main" val="700652115"/>
                    </a:ext>
                  </a:extLst>
                </a:gridCol>
                <a:gridCol w="535558">
                  <a:extLst>
                    <a:ext uri="{9D8B030D-6E8A-4147-A177-3AD203B41FA5}">
                      <a16:colId xmlns:a16="http://schemas.microsoft.com/office/drawing/2014/main" val="1089386338"/>
                    </a:ext>
                  </a:extLst>
                </a:gridCol>
                <a:gridCol w="535558">
                  <a:extLst>
                    <a:ext uri="{9D8B030D-6E8A-4147-A177-3AD203B41FA5}">
                      <a16:colId xmlns:a16="http://schemas.microsoft.com/office/drawing/2014/main" val="1640952132"/>
                    </a:ext>
                  </a:extLst>
                </a:gridCol>
                <a:gridCol w="535558">
                  <a:extLst>
                    <a:ext uri="{9D8B030D-6E8A-4147-A177-3AD203B41FA5}">
                      <a16:colId xmlns:a16="http://schemas.microsoft.com/office/drawing/2014/main" val="754597640"/>
                    </a:ext>
                  </a:extLst>
                </a:gridCol>
              </a:tblGrid>
              <a:tr h="190500">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sng" strike="noStrike">
                          <a:effectLst/>
                        </a:rPr>
                        <a:t>Ω-</a:t>
                      </a:r>
                      <a:r>
                        <a:rPr lang="en-US" sz="1100" u="sng" strike="noStrike">
                          <a:effectLst/>
                        </a:rPr>
                        <a:t>N2</a:t>
                      </a:r>
                      <a:endParaRPr lang="en-US"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sng" strike="noStrike">
                          <a:effectLst/>
                        </a:rPr>
                        <a:t>SD</a:t>
                      </a:r>
                      <a:endParaRPr lang="en-US"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sng" strike="noStrike">
                          <a:effectLst/>
                        </a:rPr>
                        <a:t>CCS-IMoS-N2</a:t>
                      </a:r>
                      <a:endParaRPr lang="en-US"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sng" strike="noStrike">
                          <a:effectLst/>
                        </a:rPr>
                        <a:t>SD</a:t>
                      </a:r>
                      <a:endParaRPr lang="en-US"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sng" strike="noStrike">
                          <a:effectLst/>
                        </a:rPr>
                        <a:t>Error</a:t>
                      </a:r>
                      <a:endParaRPr lang="en-US"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0" u="sng" strike="noStrike" dirty="0">
                          <a:solidFill>
                            <a:srgbClr val="000000"/>
                          </a:solidFill>
                          <a:effectLst/>
                          <a:latin typeface="Calibri" panose="020F0502020204030204" pitchFamily="34" charset="0"/>
                        </a:rPr>
                        <a:t>Dipole Moment</a:t>
                      </a:r>
                    </a:p>
                  </a:txBody>
                  <a:tcPr marL="9525" marR="9525" marT="9525" marB="0" anchor="b"/>
                </a:tc>
                <a:extLst>
                  <a:ext uri="{0D108BD9-81ED-4DB2-BD59-A6C34878D82A}">
                    <a16:rowId xmlns:a16="http://schemas.microsoft.com/office/drawing/2014/main" val="3868793322"/>
                  </a:ext>
                </a:extLst>
              </a:tr>
              <a:tr h="190500">
                <a:tc>
                  <a:txBody>
                    <a:bodyPr/>
                    <a:lstStyle/>
                    <a:p>
                      <a:pPr algn="ctr" fontAlgn="b"/>
                      <a:r>
                        <a:rPr lang="en-US" sz="1100" u="none" strike="noStrike">
                          <a:effectLst/>
                        </a:rPr>
                        <a:t>Leucine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140.3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6.45</a:t>
                      </a:r>
                    </a:p>
                  </a:txBody>
                  <a:tcPr marL="9525" marR="9525" marT="9525" marB="0" anchor="b"/>
                </a:tc>
                <a:extLst>
                  <a:ext uri="{0D108BD9-81ED-4DB2-BD59-A6C34878D82A}">
                    <a16:rowId xmlns:a16="http://schemas.microsoft.com/office/drawing/2014/main" val="1618993076"/>
                  </a:ext>
                </a:extLst>
              </a:tr>
              <a:tr h="190500">
                <a:tc>
                  <a:txBody>
                    <a:bodyPr/>
                    <a:lstStyle/>
                    <a:p>
                      <a:pPr algn="ctr" fontAlgn="b"/>
                      <a:r>
                        <a:rPr lang="en-US" sz="1100" u="none" strike="noStrike">
                          <a:effectLst/>
                        </a:rPr>
                        <a:t>Isoleucine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2869420669"/>
                  </a:ext>
                </a:extLst>
              </a:tr>
              <a:tr h="190500">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4801908"/>
                  </a:ext>
                </a:extLst>
              </a:tr>
              <a:tr h="190500">
                <a:tc>
                  <a:txBody>
                    <a:bodyPr/>
                    <a:lstStyle/>
                    <a:p>
                      <a:pPr algn="ctr" fontAlgn="b"/>
                      <a:r>
                        <a:rPr lang="en-US" sz="1100" u="none" strike="noStrike">
                          <a:effectLst/>
                        </a:rPr>
                        <a:t>N-ethylaniline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122.8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4.92</a:t>
                      </a:r>
                    </a:p>
                  </a:txBody>
                  <a:tcPr marL="9525" marR="9525" marT="9525" marB="0" anchor="b"/>
                </a:tc>
                <a:extLst>
                  <a:ext uri="{0D108BD9-81ED-4DB2-BD59-A6C34878D82A}">
                    <a16:rowId xmlns:a16="http://schemas.microsoft.com/office/drawing/2014/main" val="1759144479"/>
                  </a:ext>
                </a:extLst>
              </a:tr>
              <a:tr h="190500">
                <a:tc>
                  <a:txBody>
                    <a:bodyPr/>
                    <a:lstStyle/>
                    <a:p>
                      <a:pPr algn="ctr" fontAlgn="b"/>
                      <a:r>
                        <a:rPr lang="en-US" sz="1100" u="none" strike="noStrike">
                          <a:effectLst/>
                        </a:rPr>
                        <a:t>N-propylaniline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2.68</a:t>
                      </a:r>
                    </a:p>
                  </a:txBody>
                  <a:tcPr marL="9525" marR="9525" marT="9525" marB="0" anchor="b"/>
                </a:tc>
                <a:extLst>
                  <a:ext uri="{0D108BD9-81ED-4DB2-BD59-A6C34878D82A}">
                    <a16:rowId xmlns:a16="http://schemas.microsoft.com/office/drawing/2014/main" val="692048941"/>
                  </a:ext>
                </a:extLst>
              </a:tr>
              <a:tr h="190500">
                <a:tc>
                  <a:txBody>
                    <a:bodyPr/>
                    <a:lstStyle/>
                    <a:p>
                      <a:pPr algn="ctr" fontAlgn="b"/>
                      <a:r>
                        <a:rPr lang="en-US" sz="1100" u="none" strike="noStrike">
                          <a:effectLst/>
                        </a:rPr>
                        <a:t>N-butylaniline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141.9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2.14</a:t>
                      </a:r>
                    </a:p>
                  </a:txBody>
                  <a:tcPr marL="9525" marR="9525" marT="9525" marB="0" anchor="b"/>
                </a:tc>
                <a:extLst>
                  <a:ext uri="{0D108BD9-81ED-4DB2-BD59-A6C34878D82A}">
                    <a16:rowId xmlns:a16="http://schemas.microsoft.com/office/drawing/2014/main" val="3390292641"/>
                  </a:ext>
                </a:extLst>
              </a:tr>
              <a:tr h="190500">
                <a:tc>
                  <a:txBody>
                    <a:bodyPr/>
                    <a:lstStyle/>
                    <a:p>
                      <a:pPr algn="ctr" fontAlgn="b"/>
                      <a:r>
                        <a:rPr lang="en-US" sz="1100" u="none" strike="noStrike">
                          <a:effectLst/>
                        </a:rPr>
                        <a:t>N-pentylaniline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147.1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3.78</a:t>
                      </a:r>
                    </a:p>
                  </a:txBody>
                  <a:tcPr marL="9525" marR="9525" marT="9525" marB="0" anchor="b"/>
                </a:tc>
                <a:extLst>
                  <a:ext uri="{0D108BD9-81ED-4DB2-BD59-A6C34878D82A}">
                    <a16:rowId xmlns:a16="http://schemas.microsoft.com/office/drawing/2014/main" val="694724632"/>
                  </a:ext>
                </a:extLst>
              </a:tr>
              <a:tr h="190500">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3655242"/>
                  </a:ext>
                </a:extLst>
              </a:tr>
              <a:tr h="190500">
                <a:tc>
                  <a:txBody>
                    <a:bodyPr/>
                    <a:lstStyle/>
                    <a:p>
                      <a:pPr algn="ctr" fontAlgn="b"/>
                      <a:r>
                        <a:rPr lang="en-US" sz="1100" u="none" strike="noStrike">
                          <a:effectLst/>
                        </a:rPr>
                        <a:t>4-ethylaniline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10.45</a:t>
                      </a:r>
                    </a:p>
                  </a:txBody>
                  <a:tcPr marL="9525" marR="9525" marT="9525" marB="0" anchor="b"/>
                </a:tc>
                <a:extLst>
                  <a:ext uri="{0D108BD9-81ED-4DB2-BD59-A6C34878D82A}">
                    <a16:rowId xmlns:a16="http://schemas.microsoft.com/office/drawing/2014/main" val="101145091"/>
                  </a:ext>
                </a:extLst>
              </a:tr>
              <a:tr h="190500">
                <a:tc>
                  <a:txBody>
                    <a:bodyPr/>
                    <a:lstStyle/>
                    <a:p>
                      <a:pPr algn="ctr" fontAlgn="b"/>
                      <a:r>
                        <a:rPr lang="en-US" sz="1100" u="none" strike="noStrike">
                          <a:effectLst/>
                        </a:rPr>
                        <a:t>4-propylaniline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11.76</a:t>
                      </a:r>
                    </a:p>
                  </a:txBody>
                  <a:tcPr marL="9525" marR="9525" marT="9525" marB="0" anchor="b"/>
                </a:tc>
                <a:extLst>
                  <a:ext uri="{0D108BD9-81ED-4DB2-BD59-A6C34878D82A}">
                    <a16:rowId xmlns:a16="http://schemas.microsoft.com/office/drawing/2014/main" val="3576432024"/>
                  </a:ext>
                </a:extLst>
              </a:tr>
              <a:tr h="190500">
                <a:tc>
                  <a:txBody>
                    <a:bodyPr/>
                    <a:lstStyle/>
                    <a:p>
                      <a:pPr algn="ctr" fontAlgn="b"/>
                      <a:r>
                        <a:rPr lang="en-US" sz="1100" u="none" strike="noStrike">
                          <a:effectLst/>
                        </a:rPr>
                        <a:t>4-butylaniline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138.1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13.33</a:t>
                      </a:r>
                    </a:p>
                  </a:txBody>
                  <a:tcPr marL="9525" marR="9525" marT="9525" marB="0" anchor="b"/>
                </a:tc>
                <a:extLst>
                  <a:ext uri="{0D108BD9-81ED-4DB2-BD59-A6C34878D82A}">
                    <a16:rowId xmlns:a16="http://schemas.microsoft.com/office/drawing/2014/main" val="884412850"/>
                  </a:ext>
                </a:extLst>
              </a:tr>
              <a:tr h="190500">
                <a:tc>
                  <a:txBody>
                    <a:bodyPr/>
                    <a:lstStyle/>
                    <a:p>
                      <a:pPr algn="ctr" fontAlgn="b"/>
                      <a:r>
                        <a:rPr lang="en-US" sz="1100" u="none" strike="noStrike">
                          <a:effectLst/>
                        </a:rPr>
                        <a:t>4-pentylaniline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145.3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-13.1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16.37</a:t>
                      </a:r>
                    </a:p>
                  </a:txBody>
                  <a:tcPr marL="9525" marR="9525" marT="9525" marB="0" anchor="b"/>
                </a:tc>
                <a:extLst>
                  <a:ext uri="{0D108BD9-81ED-4DB2-BD59-A6C34878D82A}">
                    <a16:rowId xmlns:a16="http://schemas.microsoft.com/office/drawing/2014/main" val="3685901625"/>
                  </a:ext>
                </a:extLst>
              </a:tr>
            </a:tbl>
          </a:graphicData>
        </a:graphic>
      </p:graphicFrame>
      <p:pic>
        <p:nvPicPr>
          <p:cNvPr id="5" name="Picture 4">
            <a:extLst>
              <a:ext uri="{FF2B5EF4-FFF2-40B4-BE49-F238E27FC236}">
                <a16:creationId xmlns:a16="http://schemas.microsoft.com/office/drawing/2014/main" id="{0456AE17-1703-42CD-8ED6-D90205578BE2}"/>
              </a:ext>
            </a:extLst>
          </p:cNvPr>
          <p:cNvPicPr>
            <a:picLocks noChangeAspect="1"/>
          </p:cNvPicPr>
          <p:nvPr/>
        </p:nvPicPr>
        <p:blipFill>
          <a:blip r:embed="rId3"/>
          <a:stretch>
            <a:fillRect/>
          </a:stretch>
        </p:blipFill>
        <p:spPr>
          <a:xfrm>
            <a:off x="1115331" y="5695146"/>
            <a:ext cx="5743575" cy="514350"/>
          </a:xfrm>
          <a:prstGeom prst="rect">
            <a:avLst/>
          </a:prstGeom>
        </p:spPr>
      </p:pic>
      <p:pic>
        <p:nvPicPr>
          <p:cNvPr id="1026" name="Picture 2" descr="Image result for 4-pentylaniline">
            <a:extLst>
              <a:ext uri="{FF2B5EF4-FFF2-40B4-BE49-F238E27FC236}">
                <a16:creationId xmlns:a16="http://schemas.microsoft.com/office/drawing/2014/main" id="{43D54BE6-DC11-416C-BF4D-04261B6EF31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96494" y="35052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DDD4205-BCB5-47AB-B5D4-3607ECB4D8B1}"/>
              </a:ext>
            </a:extLst>
          </p:cNvPr>
          <p:cNvSpPr/>
          <p:nvPr/>
        </p:nvSpPr>
        <p:spPr>
          <a:xfrm>
            <a:off x="3101884" y="5035514"/>
            <a:ext cx="2075860" cy="369332"/>
          </a:xfrm>
          <a:prstGeom prst="rect">
            <a:avLst/>
          </a:prstGeom>
        </p:spPr>
        <p:txBody>
          <a:bodyPr wrap="square">
            <a:spAutoFit/>
          </a:bodyPr>
          <a:lstStyle/>
          <a:p>
            <a:pPr algn="just"/>
            <a:r>
              <a:rPr lang="en-US" dirty="0"/>
              <a:t>4-Pentylaniline</a:t>
            </a:r>
          </a:p>
        </p:txBody>
      </p:sp>
      <p:sp>
        <p:nvSpPr>
          <p:cNvPr id="12" name="Rectangle 11">
            <a:extLst>
              <a:ext uri="{FF2B5EF4-FFF2-40B4-BE49-F238E27FC236}">
                <a16:creationId xmlns:a16="http://schemas.microsoft.com/office/drawing/2014/main" id="{CDDF50FC-AA38-41FE-8732-CDC04D0B90FD}"/>
              </a:ext>
            </a:extLst>
          </p:cNvPr>
          <p:cNvSpPr/>
          <p:nvPr/>
        </p:nvSpPr>
        <p:spPr>
          <a:xfrm>
            <a:off x="5286375" y="3386227"/>
            <a:ext cx="3998364" cy="307777"/>
          </a:xfrm>
          <a:prstGeom prst="rect">
            <a:avLst/>
          </a:prstGeom>
        </p:spPr>
        <p:txBody>
          <a:bodyPr wrap="square">
            <a:spAutoFit/>
          </a:bodyPr>
          <a:lstStyle/>
          <a:p>
            <a:r>
              <a:rPr lang="en-US" sz="1400" i="1" dirty="0"/>
              <a:t>Priscilla et al. 2013 (Journal of Mass Spectrometry)</a:t>
            </a:r>
          </a:p>
        </p:txBody>
      </p:sp>
      <p:sp>
        <p:nvSpPr>
          <p:cNvPr id="14" name="Rectangle 13">
            <a:extLst>
              <a:ext uri="{FF2B5EF4-FFF2-40B4-BE49-F238E27FC236}">
                <a16:creationId xmlns:a16="http://schemas.microsoft.com/office/drawing/2014/main" id="{AC76F312-96BC-43E9-AFE0-34B79CD2BABE}"/>
              </a:ext>
            </a:extLst>
          </p:cNvPr>
          <p:cNvSpPr/>
          <p:nvPr/>
        </p:nvSpPr>
        <p:spPr>
          <a:xfrm>
            <a:off x="4646757" y="1386245"/>
            <a:ext cx="588737" cy="263080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4B2D7C-70D4-491F-8CA6-4E933D02FBB1}"/>
              </a:ext>
            </a:extLst>
          </p:cNvPr>
          <p:cNvSpPr/>
          <p:nvPr/>
        </p:nvSpPr>
        <p:spPr>
          <a:xfrm>
            <a:off x="4626313" y="1387967"/>
            <a:ext cx="588737" cy="2630805"/>
          </a:xfrm>
          <a:prstGeom prst="rect">
            <a:avLst/>
          </a:prstGeom>
          <a:solidFill>
            <a:srgbClr val="E9EB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CE5C0E-9C19-472E-A4C9-2482494AA4B3}"/>
              </a:ext>
            </a:extLst>
          </p:cNvPr>
          <p:cNvSpPr/>
          <p:nvPr/>
        </p:nvSpPr>
        <p:spPr>
          <a:xfrm>
            <a:off x="4087131" y="1396067"/>
            <a:ext cx="588737" cy="263080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4">
            <a:extLst>
              <a:ext uri="{FF2B5EF4-FFF2-40B4-BE49-F238E27FC236}">
                <a16:creationId xmlns:a16="http://schemas.microsoft.com/office/drawing/2014/main" id="{B11C540D-17EE-4ABD-B911-2B82E76D9EC6}"/>
              </a:ext>
            </a:extLst>
          </p:cNvPr>
          <p:cNvSpPr txBox="1">
            <a:spLocks noChangeArrowheads="1"/>
          </p:cNvSpPr>
          <p:nvPr/>
        </p:nvSpPr>
        <p:spPr bwMode="auto">
          <a:xfrm>
            <a:off x="16764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Optimization of L-J potentials</a:t>
            </a:r>
          </a:p>
        </p:txBody>
      </p:sp>
      <p:sp>
        <p:nvSpPr>
          <p:cNvPr id="13" name="Rectangle 12">
            <a:extLst>
              <a:ext uri="{FF2B5EF4-FFF2-40B4-BE49-F238E27FC236}">
                <a16:creationId xmlns:a16="http://schemas.microsoft.com/office/drawing/2014/main" id="{54CE5C0E-9C19-472E-A4C9-2482494AA4B3}"/>
              </a:ext>
            </a:extLst>
          </p:cNvPr>
          <p:cNvSpPr/>
          <p:nvPr/>
        </p:nvSpPr>
        <p:spPr>
          <a:xfrm>
            <a:off x="5390147" y="2702384"/>
            <a:ext cx="3496678" cy="57078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35494" y="4017050"/>
            <a:ext cx="3918322" cy="1200329"/>
          </a:xfrm>
          <a:prstGeom prst="rect">
            <a:avLst/>
          </a:prstGeom>
          <a:noFill/>
        </p:spPr>
        <p:txBody>
          <a:bodyPr wrap="square" rtlCol="0">
            <a:spAutoFit/>
          </a:bodyPr>
          <a:lstStyle/>
          <a:p>
            <a:pPr marL="285750" indent="-285750">
              <a:buFont typeface="Arial" panose="020B0604020202020204" pitchFamily="34" charset="0"/>
              <a:buChar char="•"/>
            </a:pPr>
            <a:r>
              <a:rPr lang="en-US" i="1" dirty="0"/>
              <a:t>Perhaps long range interactions together with preferred orientations (coming from permanent dipoles) are causing the difference!!</a:t>
            </a:r>
          </a:p>
        </p:txBody>
      </p:sp>
    </p:spTree>
    <p:extLst>
      <p:ext uri="{BB962C8B-B14F-4D97-AF65-F5344CB8AC3E}">
        <p14:creationId xmlns:p14="http://schemas.microsoft.com/office/powerpoint/2010/main" val="308805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animBg="1"/>
      <p:bldP spid="15" grpId="0" animBg="1"/>
      <p:bldP spid="7" grpId="0" animBg="1"/>
      <p:bldP spid="1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E8EF82-97B8-4F7B-B379-DE6CE0632EA6}"/>
              </a:ext>
            </a:extLst>
          </p:cNvPr>
          <p:cNvSpPr/>
          <p:nvPr/>
        </p:nvSpPr>
        <p:spPr>
          <a:xfrm>
            <a:off x="1793967" y="2551837"/>
            <a:ext cx="5225142" cy="2585323"/>
          </a:xfrm>
          <a:prstGeom prst="rect">
            <a:avLst/>
          </a:prstGeom>
        </p:spPr>
        <p:txBody>
          <a:bodyPr wrap="square">
            <a:spAutoFit/>
          </a:bodyPr>
          <a:lstStyle/>
          <a:p>
            <a:pPr algn="ctr"/>
            <a:r>
              <a:rPr lang="en-US" sz="5400" i="1" dirty="0"/>
              <a:t>Sneak Peak into</a:t>
            </a:r>
          </a:p>
          <a:p>
            <a:pPr algn="ctr"/>
            <a:r>
              <a:rPr lang="en-US" sz="5400" i="1" dirty="0" err="1"/>
              <a:t>IMoS</a:t>
            </a:r>
            <a:r>
              <a:rPr lang="en-US" sz="5400" i="1" dirty="0"/>
              <a:t> 2.0</a:t>
            </a:r>
          </a:p>
          <a:p>
            <a:pPr algn="just"/>
            <a:endParaRPr lang="en-US" sz="5400" dirty="0"/>
          </a:p>
        </p:txBody>
      </p:sp>
      <p:sp>
        <p:nvSpPr>
          <p:cNvPr id="7" name="Text Box 4">
            <a:extLst>
              <a:ext uri="{FF2B5EF4-FFF2-40B4-BE49-F238E27FC236}">
                <a16:creationId xmlns:a16="http://schemas.microsoft.com/office/drawing/2014/main" id="{A22F481F-E368-4C8B-A8A7-5B84A4D01067}"/>
              </a:ext>
            </a:extLst>
          </p:cNvPr>
          <p:cNvSpPr txBox="1">
            <a:spLocks noChangeArrowheads="1"/>
          </p:cNvSpPr>
          <p:nvPr/>
        </p:nvSpPr>
        <p:spPr bwMode="auto">
          <a:xfrm>
            <a:off x="16764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Optimization of L-J potentials</a:t>
            </a:r>
          </a:p>
        </p:txBody>
      </p:sp>
    </p:spTree>
    <p:extLst>
      <p:ext uri="{BB962C8B-B14F-4D97-AF65-F5344CB8AC3E}">
        <p14:creationId xmlns:p14="http://schemas.microsoft.com/office/powerpoint/2010/main" val="995764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9BEDD9-72EB-42A8-B390-B0CBF5B0DD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9558" y="373676"/>
            <a:ext cx="4915159" cy="3551201"/>
          </a:xfrm>
          <a:prstGeom prst="rect">
            <a:avLst/>
          </a:prstGeom>
        </p:spPr>
      </p:pic>
      <p:sp>
        <p:nvSpPr>
          <p:cNvPr id="12" name="Rectangle 11">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E739090-6DB6-49EF-B4B8-731550BFD6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3729" y="3852516"/>
            <a:ext cx="3161642" cy="2595834"/>
          </a:xfrm>
          <a:prstGeom prst="rect">
            <a:avLst/>
          </a:prstGeom>
        </p:spPr>
      </p:pic>
      <p:sp>
        <p:nvSpPr>
          <p:cNvPr id="4" name="Arrow: Right 3">
            <a:extLst>
              <a:ext uri="{FF2B5EF4-FFF2-40B4-BE49-F238E27FC236}">
                <a16:creationId xmlns:a16="http://schemas.microsoft.com/office/drawing/2014/main" id="{38DFEE66-E38E-4439-AB99-D4FE4CB19411}"/>
              </a:ext>
            </a:extLst>
          </p:cNvPr>
          <p:cNvSpPr/>
          <p:nvPr/>
        </p:nvSpPr>
        <p:spPr>
          <a:xfrm rot="20483841">
            <a:off x="4539873" y="1140054"/>
            <a:ext cx="1375954" cy="342732"/>
          </a:xfrm>
          <a:prstGeom prst="rightArrow">
            <a:avLst>
              <a:gd name="adj1" fmla="val 50000"/>
              <a:gd name="adj2" fmla="val 92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1D77D0-9763-475D-B7E0-D697698A2F25}"/>
              </a:ext>
            </a:extLst>
          </p:cNvPr>
          <p:cNvSpPr/>
          <p:nvPr/>
        </p:nvSpPr>
        <p:spPr>
          <a:xfrm>
            <a:off x="518572" y="3001547"/>
            <a:ext cx="2717411" cy="923330"/>
          </a:xfrm>
          <a:prstGeom prst="rect">
            <a:avLst/>
          </a:prstGeom>
          <a:noFill/>
        </p:spPr>
        <p:txBody>
          <a:bodyPr wrap="none" lIns="91440" tIns="45720" rIns="91440" bIns="45720">
            <a:spAutoFit/>
            <a:scene3d>
              <a:camera prst="perspectiveLeft"/>
              <a:lightRig rig="threePt" dir="t"/>
            </a:scene3d>
          </a:bodyPr>
          <a:lstStyle/>
          <a:p>
            <a:pPr algn="ctr"/>
            <a:r>
              <a:rPr lang="en-US" sz="5400" b="1" i="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IMoS</a:t>
            </a:r>
            <a:r>
              <a:rPr lang="en-US" sz="5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2.0</a:t>
            </a:r>
          </a:p>
        </p:txBody>
      </p:sp>
      <p:sp>
        <p:nvSpPr>
          <p:cNvPr id="15" name="Rectangle 14">
            <a:extLst>
              <a:ext uri="{FF2B5EF4-FFF2-40B4-BE49-F238E27FC236}">
                <a16:creationId xmlns:a16="http://schemas.microsoft.com/office/drawing/2014/main" id="{EC8FC1EF-D9F3-41CD-85A3-AA6C9657B9FD}"/>
              </a:ext>
            </a:extLst>
          </p:cNvPr>
          <p:cNvSpPr/>
          <p:nvPr/>
        </p:nvSpPr>
        <p:spPr>
          <a:xfrm>
            <a:off x="202880" y="4003254"/>
            <a:ext cx="3348802" cy="181588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i="1" dirty="0">
                <a:ln/>
                <a:solidFill>
                  <a:schemeClr val="accent4"/>
                </a:solidFill>
                <a:effectLst>
                  <a:glow rad="228600">
                    <a:schemeClr val="accent5">
                      <a:satMod val="175000"/>
                      <a:alpha val="40000"/>
                    </a:schemeClr>
                  </a:glow>
                </a:effectLst>
              </a:rPr>
              <a:t>Buffer Gas</a:t>
            </a:r>
          </a:p>
          <a:p>
            <a:pPr algn="ctr"/>
            <a:r>
              <a:rPr lang="en-US" sz="2800" b="1" i="1" dirty="0">
                <a:ln/>
                <a:solidFill>
                  <a:schemeClr val="accent4"/>
                </a:solidFill>
                <a:effectLst>
                  <a:glow rad="228600">
                    <a:schemeClr val="accent5">
                      <a:satMod val="175000"/>
                      <a:alpha val="40000"/>
                    </a:schemeClr>
                  </a:glow>
                </a:effectLst>
              </a:rPr>
              <a:t>Ion Rotation</a:t>
            </a:r>
          </a:p>
          <a:p>
            <a:pPr algn="ctr"/>
            <a:r>
              <a:rPr lang="en-US" sz="2800" b="1" i="1" dirty="0">
                <a:ln/>
                <a:solidFill>
                  <a:schemeClr val="accent4"/>
                </a:solidFill>
                <a:effectLst>
                  <a:glow rad="228600">
                    <a:schemeClr val="accent5">
                      <a:satMod val="175000"/>
                      <a:alpha val="40000"/>
                    </a:schemeClr>
                  </a:glow>
                </a:effectLst>
              </a:rPr>
              <a:t>Electric Field</a:t>
            </a:r>
          </a:p>
          <a:p>
            <a:pPr algn="ctr"/>
            <a:r>
              <a:rPr lang="en-US" sz="2800" b="1" i="1" dirty="0">
                <a:ln/>
                <a:solidFill>
                  <a:schemeClr val="accent4"/>
                </a:solidFill>
                <a:effectLst>
                  <a:glow rad="228600">
                    <a:schemeClr val="accent5">
                      <a:satMod val="175000"/>
                      <a:alpha val="40000"/>
                    </a:schemeClr>
                  </a:glow>
                </a:effectLst>
              </a:rPr>
              <a:t>Non-uniform Velocity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8A1E8A8-E223-4DF9-9ABE-FE2CFA5E9AA5}"/>
                  </a:ext>
                </a:extLst>
              </p:cNvPr>
              <p:cNvSpPr txBox="1"/>
              <p:nvPr/>
            </p:nvSpPr>
            <p:spPr>
              <a:xfrm rot="20636034">
                <a:off x="4197269" y="607692"/>
                <a:ext cx="1479412" cy="7830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4000" b="1" i="1" dirty="0" smtClean="0">
                              <a:solidFill>
                                <a:schemeClr val="accent5">
                                  <a:lumMod val="75000"/>
                                </a:schemeClr>
                              </a:solidFill>
                              <a:latin typeface="Cambria Math" panose="02040503050406030204" pitchFamily="18" charset="0"/>
                            </a:rPr>
                          </m:ctrlPr>
                        </m:accPr>
                        <m:e>
                          <m:r>
                            <a:rPr lang="en-US" sz="4000" b="1" i="1" dirty="0" smtClean="0">
                              <a:solidFill>
                                <a:schemeClr val="accent5">
                                  <a:lumMod val="75000"/>
                                </a:schemeClr>
                              </a:solidFill>
                              <a:latin typeface="Cambria Math" panose="02040503050406030204" pitchFamily="18" charset="0"/>
                            </a:rPr>
                            <m:t>𝑬</m:t>
                          </m:r>
                        </m:e>
                      </m:acc>
                    </m:oMath>
                  </m:oMathPara>
                </a14:m>
                <a:endParaRPr lang="en-US" sz="4000" b="1" i="1" dirty="0">
                  <a:solidFill>
                    <a:schemeClr val="accent5">
                      <a:lumMod val="75000"/>
                    </a:schemeClr>
                  </a:solidFill>
                </a:endParaRPr>
              </a:p>
            </p:txBody>
          </p:sp>
        </mc:Choice>
        <mc:Fallback xmlns="">
          <p:sp>
            <p:nvSpPr>
              <p:cNvPr id="8" name="TextBox 7">
                <a:extLst>
                  <a:ext uri="{FF2B5EF4-FFF2-40B4-BE49-F238E27FC236}">
                    <a16:creationId xmlns:a16="http://schemas.microsoft.com/office/drawing/2014/main" id="{08A1E8A8-E223-4DF9-9ABE-FE2CFA5E9AA5}"/>
                  </a:ext>
                </a:extLst>
              </p:cNvPr>
              <p:cNvSpPr txBox="1">
                <a:spLocks noRot="1" noChangeAspect="1" noMove="1" noResize="1" noEditPoints="1" noAdjustHandles="1" noChangeArrowheads="1" noChangeShapeType="1" noTextEdit="1"/>
              </p:cNvSpPr>
              <p:nvPr/>
            </p:nvSpPr>
            <p:spPr>
              <a:xfrm rot="20636034">
                <a:off x="4197269" y="607692"/>
                <a:ext cx="1479412" cy="783035"/>
              </a:xfrm>
              <a:prstGeom prst="rect">
                <a:avLst/>
              </a:prstGeom>
              <a:blipFill>
                <a:blip r:embed="rId4"/>
                <a:stretch>
                  <a:fillRect/>
                </a:stretch>
              </a:blipFill>
            </p:spPr>
            <p:txBody>
              <a:bodyPr/>
              <a:lstStyle/>
              <a:p>
                <a:r>
                  <a:rPr lang="en-US">
                    <a:noFill/>
                  </a:rPr>
                  <a:t> </a:t>
                </a:r>
              </a:p>
            </p:txBody>
          </p:sp>
        </mc:Fallback>
      </mc:AlternateContent>
      <p:sp>
        <p:nvSpPr>
          <p:cNvPr id="9" name="Arrow: Curved Left 8">
            <a:extLst>
              <a:ext uri="{FF2B5EF4-FFF2-40B4-BE49-F238E27FC236}">
                <a16:creationId xmlns:a16="http://schemas.microsoft.com/office/drawing/2014/main" id="{291AE3CF-7008-4D55-9E4B-15C7CEE394C1}"/>
              </a:ext>
            </a:extLst>
          </p:cNvPr>
          <p:cNvSpPr/>
          <p:nvPr/>
        </p:nvSpPr>
        <p:spPr>
          <a:xfrm>
            <a:off x="6510521" y="4580022"/>
            <a:ext cx="574766" cy="1140822"/>
          </a:xfrm>
          <a:prstGeom prst="curvedLeftArrow">
            <a:avLst>
              <a:gd name="adj1" fmla="val 25000"/>
              <a:gd name="adj2" fmla="val 86655"/>
              <a:gd name="adj3" fmla="val 25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urved Left 16">
            <a:extLst>
              <a:ext uri="{FF2B5EF4-FFF2-40B4-BE49-F238E27FC236}">
                <a16:creationId xmlns:a16="http://schemas.microsoft.com/office/drawing/2014/main" id="{2899B2D7-AB15-4B3B-A31F-4ADE45094E5C}"/>
              </a:ext>
            </a:extLst>
          </p:cNvPr>
          <p:cNvSpPr/>
          <p:nvPr/>
        </p:nvSpPr>
        <p:spPr>
          <a:xfrm rot="16200000">
            <a:off x="5491242" y="3959414"/>
            <a:ext cx="731520" cy="953462"/>
          </a:xfrm>
          <a:prstGeom prst="curvedLeftArrow">
            <a:avLst>
              <a:gd name="adj1" fmla="val 25000"/>
              <a:gd name="adj2" fmla="val 56749"/>
              <a:gd name="adj3" fmla="val 25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59942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CFF3CA57-C482-4C0C-95C4-DE3563A25216}"/>
              </a:ext>
            </a:extLst>
          </p:cNvPr>
          <p:cNvSpPr txBox="1">
            <a:spLocks noChangeArrowheads="1"/>
          </p:cNvSpPr>
          <p:nvPr/>
        </p:nvSpPr>
        <p:spPr bwMode="auto">
          <a:xfrm>
            <a:off x="1476104" y="483325"/>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err="1"/>
              <a:t>IMoS</a:t>
            </a:r>
            <a:r>
              <a:rPr lang="en-US" sz="1600" b="1" i="1"/>
              <a:t> 2.0 VIDEO</a:t>
            </a:r>
            <a:endParaRPr lang="en-US" sz="1600" b="1" i="1" dirty="0"/>
          </a:p>
        </p:txBody>
      </p:sp>
      <p:pic>
        <p:nvPicPr>
          <p:cNvPr id="5" name="imos2">
            <a:hlinkClick r:id="" action="ppaction://media"/>
            <a:extLst>
              <a:ext uri="{FF2B5EF4-FFF2-40B4-BE49-F238E27FC236}">
                <a16:creationId xmlns:a16="http://schemas.microsoft.com/office/drawing/2014/main" id="{A83AD786-F0BD-48DD-88B5-FC86D2B671A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6"/>
          <a:stretch/>
        </p:blipFill>
        <p:spPr>
          <a:xfrm>
            <a:off x="870857" y="1785257"/>
            <a:ext cx="7402285" cy="3587343"/>
          </a:xfrm>
          <a:prstGeom prst="rect">
            <a:avLst/>
          </a:prstGeom>
        </p:spPr>
      </p:pic>
    </p:spTree>
    <p:extLst>
      <p:ext uri="{BB962C8B-B14F-4D97-AF65-F5344CB8AC3E}">
        <p14:creationId xmlns:p14="http://schemas.microsoft.com/office/powerpoint/2010/main" val="210948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8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999C288C-FC85-46BB-A60C-445B7FE1C3E0}"/>
              </a:ext>
            </a:extLst>
          </p:cNvPr>
          <p:cNvSpPr txBox="1">
            <a:spLocks noChangeArrowheads="1"/>
          </p:cNvSpPr>
          <p:nvPr/>
        </p:nvSpPr>
        <p:spPr bwMode="auto">
          <a:xfrm>
            <a:off x="1476104" y="483325"/>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err="1"/>
              <a:t>IMoS</a:t>
            </a:r>
            <a:r>
              <a:rPr lang="en-US" sz="1600" b="1" i="1" dirty="0"/>
              <a:t> 2.0 Results</a:t>
            </a:r>
          </a:p>
        </p:txBody>
      </p:sp>
      <p:pic>
        <p:nvPicPr>
          <p:cNvPr id="7" name="Picture 6">
            <a:extLst>
              <a:ext uri="{FF2B5EF4-FFF2-40B4-BE49-F238E27FC236}">
                <a16:creationId xmlns:a16="http://schemas.microsoft.com/office/drawing/2014/main" id="{B6DE0FCF-42DB-4EF8-8D19-A4E3D4FF42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9382" y="914590"/>
            <a:ext cx="6387670" cy="275734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F3B7AC5-E3BA-41A2-8472-4FD54EB0983C}"/>
                  </a:ext>
                </a:extLst>
              </p:cNvPr>
              <p:cNvSpPr txBox="1"/>
              <p:nvPr/>
            </p:nvSpPr>
            <p:spPr>
              <a:xfrm>
                <a:off x="1476105" y="3764645"/>
                <a:ext cx="3095896" cy="5732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𝑑𝑟𝑖𝑓𝑡</m:t>
                          </m:r>
                        </m:sub>
                      </m:sSub>
                      <m:r>
                        <a:rPr lang="en-US" b="0" i="1" smtClean="0">
                          <a:latin typeface="Cambria Math" panose="02040503050406030204" pitchFamily="18" charset="0"/>
                        </a:rPr>
                        <m:t>~</m:t>
                      </m:r>
                      <m:r>
                        <a:rPr lang="en-US" b="0" i="1" smtClean="0">
                          <a:latin typeface="Cambria Math" panose="02040503050406030204" pitchFamily="18" charset="0"/>
                        </a:rPr>
                        <m:t>𝐾𝐸</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𝑑𝑟𝑖𝑓𝑡</m:t>
                              </m:r>
                            </m:sub>
                          </m:sSub>
                        </m:num>
                        <m:den>
                          <m:r>
                            <a:rPr lang="en-US" b="0" i="1" smtClean="0">
                              <a:latin typeface="Cambria Math" panose="02040503050406030204" pitchFamily="18" charset="0"/>
                            </a:rPr>
                            <m:t>𝐸</m:t>
                          </m:r>
                        </m:den>
                      </m:f>
                      <m:r>
                        <a:rPr lang="en-US" b="0" i="0" smtClean="0">
                          <a:latin typeface="Cambria Math" panose="02040503050406030204" pitchFamily="18" charset="0"/>
                        </a:rPr>
                        <m:t>→</m:t>
                      </m:r>
                    </m:oMath>
                  </m:oMathPara>
                </a14:m>
                <a:endParaRPr lang="en-US" baseline="30000" dirty="0"/>
              </a:p>
            </p:txBody>
          </p:sp>
        </mc:Choice>
        <mc:Fallback xmlns="">
          <p:sp>
            <p:nvSpPr>
              <p:cNvPr id="8" name="TextBox 7">
                <a:extLst>
                  <a:ext uri="{FF2B5EF4-FFF2-40B4-BE49-F238E27FC236}">
                    <a16:creationId xmlns:a16="http://schemas.microsoft.com/office/drawing/2014/main" id="{FF3B7AC5-E3BA-41A2-8472-4FD54EB0983C}"/>
                  </a:ext>
                </a:extLst>
              </p:cNvPr>
              <p:cNvSpPr txBox="1">
                <a:spLocks noRot="1" noChangeAspect="1" noMove="1" noResize="1" noEditPoints="1" noAdjustHandles="1" noChangeArrowheads="1" noChangeShapeType="1" noTextEdit="1"/>
              </p:cNvSpPr>
              <p:nvPr/>
            </p:nvSpPr>
            <p:spPr>
              <a:xfrm>
                <a:off x="1476105" y="3764645"/>
                <a:ext cx="3095896" cy="57323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E2D2F3B-3958-4CB5-8287-867C4CB064AD}"/>
                  </a:ext>
                </a:extLst>
              </p:cNvPr>
              <p:cNvSpPr txBox="1"/>
              <p:nvPr/>
            </p:nvSpPr>
            <p:spPr>
              <a:xfrm>
                <a:off x="60961" y="3671934"/>
                <a:ext cx="1415143" cy="11630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𝑁</m:t>
                          </m:r>
                        </m:den>
                      </m:f>
                      <m:r>
                        <a:rPr lang="en-US" b="0" i="1" smtClean="0">
                          <a:latin typeface="Cambria Math" panose="02040503050406030204" pitchFamily="18" charset="0"/>
                        </a:rPr>
                        <m:t>~75</m:t>
                      </m:r>
                      <m:r>
                        <a:rPr lang="en-US" b="0" i="1" smtClean="0">
                          <a:latin typeface="Cambria Math" panose="02040503050406030204" pitchFamily="18" charset="0"/>
                        </a:rPr>
                        <m:t>𝑇𝑑</m:t>
                      </m:r>
                    </m:oMath>
                  </m:oMathPara>
                </a14:m>
                <a:endParaRPr lang="en-US" i="1" baseline="30000" dirty="0"/>
              </a:p>
              <a:p>
                <a:pPr algn="ctr"/>
                <a:r>
                  <a:rPr lang="en-US" i="1" dirty="0"/>
                  <a:t>No Dipole Moment</a:t>
                </a:r>
              </a:p>
            </p:txBody>
          </p:sp>
        </mc:Choice>
        <mc:Fallback xmlns="">
          <p:sp>
            <p:nvSpPr>
              <p:cNvPr id="9" name="TextBox 8">
                <a:extLst>
                  <a:ext uri="{FF2B5EF4-FFF2-40B4-BE49-F238E27FC236}">
                    <a16:creationId xmlns:a16="http://schemas.microsoft.com/office/drawing/2014/main" id="{7E2D2F3B-3958-4CB5-8287-867C4CB064AD}"/>
                  </a:ext>
                </a:extLst>
              </p:cNvPr>
              <p:cNvSpPr txBox="1">
                <a:spLocks noRot="1" noChangeAspect="1" noMove="1" noResize="1" noEditPoints="1" noAdjustHandles="1" noChangeArrowheads="1" noChangeShapeType="1" noTextEdit="1"/>
              </p:cNvSpPr>
              <p:nvPr/>
            </p:nvSpPr>
            <p:spPr>
              <a:xfrm>
                <a:off x="60961" y="3671934"/>
                <a:ext cx="1415143" cy="1163075"/>
              </a:xfrm>
              <a:prstGeom prst="rect">
                <a:avLst/>
              </a:prstGeom>
              <a:blipFill>
                <a:blip r:embed="rId4"/>
                <a:stretch>
                  <a:fillRect b="-733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FE0C465F-AAD8-4BB0-901D-E22217D5E3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28445" y="4430590"/>
            <a:ext cx="5709544" cy="2427410"/>
          </a:xfrm>
          <a:prstGeom prst="rect">
            <a:avLst/>
          </a:prstGeom>
        </p:spPr>
      </p:pic>
      <p:pic>
        <p:nvPicPr>
          <p:cNvPr id="12" name="Picture 11">
            <a:extLst>
              <a:ext uri="{FF2B5EF4-FFF2-40B4-BE49-F238E27FC236}">
                <a16:creationId xmlns:a16="http://schemas.microsoft.com/office/drawing/2014/main" id="{EDB4635D-EB91-4780-87F5-DC5C3FB771D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71954" y="1654630"/>
            <a:ext cx="1584961" cy="100436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EF8B74-F304-45D0-86E3-13DB608B389D}"/>
                  </a:ext>
                </a:extLst>
              </p:cNvPr>
              <p:cNvSpPr txBox="1"/>
              <p:nvPr/>
            </p:nvSpPr>
            <p:spPr>
              <a:xfrm>
                <a:off x="7471954" y="2703801"/>
                <a:ext cx="17090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Triphenylene</m:t>
                      </m:r>
                    </m:oMath>
                  </m:oMathPara>
                </a14:m>
                <a:endParaRPr lang="en-US" dirty="0"/>
              </a:p>
            </p:txBody>
          </p:sp>
        </mc:Choice>
        <mc:Fallback xmlns="">
          <p:sp>
            <p:nvSpPr>
              <p:cNvPr id="13" name="TextBox 12">
                <a:extLst>
                  <a:ext uri="{FF2B5EF4-FFF2-40B4-BE49-F238E27FC236}">
                    <a16:creationId xmlns:a16="http://schemas.microsoft.com/office/drawing/2014/main" id="{3DEF8B74-F304-45D0-86E3-13DB608B389D}"/>
                  </a:ext>
                </a:extLst>
              </p:cNvPr>
              <p:cNvSpPr txBox="1">
                <a:spLocks noRot="1" noChangeAspect="1" noMove="1" noResize="1" noEditPoints="1" noAdjustHandles="1" noChangeArrowheads="1" noChangeShapeType="1" noTextEdit="1"/>
              </p:cNvSpPr>
              <p:nvPr/>
            </p:nvSpPr>
            <p:spPr>
              <a:xfrm>
                <a:off x="7471954" y="2703801"/>
                <a:ext cx="1709057" cy="369332"/>
              </a:xfrm>
              <a:prstGeom prst="rect">
                <a:avLst/>
              </a:prstGeom>
              <a:blipFill>
                <a:blip r:embed="rId7"/>
                <a:stretch>
                  <a:fillRect b="-13333"/>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AAF7325B-7A43-4A3C-8F84-A66067A775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61" y="1782739"/>
            <a:ext cx="1867484" cy="44512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17D4A3-65EF-4E0D-831F-317B5B244CF4}"/>
                  </a:ext>
                </a:extLst>
              </p:cNvPr>
              <p:cNvSpPr txBox="1"/>
              <p:nvPr/>
            </p:nvSpPr>
            <p:spPr>
              <a:xfrm>
                <a:off x="7235801" y="5020080"/>
                <a:ext cx="1709057"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𝑅𝑜𝑡𝑎𝑡𝑖𝑛𝑔</m:t>
                      </m:r>
                      <m:r>
                        <a:rPr lang="en-US" b="0" i="1" smtClean="0">
                          <a:latin typeface="Cambria Math" panose="02040503050406030204" pitchFamily="18" charset="0"/>
                        </a:rPr>
                        <m:t> </m:t>
                      </m:r>
                      <m:r>
                        <a:rPr lang="en-US" b="0" i="1" smtClean="0">
                          <a:latin typeface="Cambria Math" panose="02040503050406030204" pitchFamily="18" charset="0"/>
                        </a:rPr>
                        <m:t>𝐴𝑛𝑔𝑙𝑒</m:t>
                      </m:r>
                      <m:r>
                        <a:rPr lang="en-US" b="0" i="1" smtClean="0">
                          <a:latin typeface="Cambria Math" panose="02040503050406030204" pitchFamily="18" charset="0"/>
                        </a:rPr>
                        <m:t>:</m:t>
                      </m:r>
                    </m:oMath>
                  </m:oMathPara>
                </a14:m>
                <a:endParaRPr lang="en-US" b="0" i="1" dirty="0"/>
              </a:p>
              <a:p>
                <a:pPr algn="ctr"/>
                <a:r>
                  <a:rPr lang="en-US" i="1" dirty="0"/>
                  <a:t>Random</a:t>
                </a:r>
              </a:p>
            </p:txBody>
          </p:sp>
        </mc:Choice>
        <mc:Fallback xmlns="">
          <p:sp>
            <p:nvSpPr>
              <p:cNvPr id="15" name="TextBox 14">
                <a:extLst>
                  <a:ext uri="{FF2B5EF4-FFF2-40B4-BE49-F238E27FC236}">
                    <a16:creationId xmlns:a16="http://schemas.microsoft.com/office/drawing/2014/main" id="{B817D4A3-65EF-4E0D-831F-317B5B244CF4}"/>
                  </a:ext>
                </a:extLst>
              </p:cNvPr>
              <p:cNvSpPr txBox="1">
                <a:spLocks noRot="1" noChangeAspect="1" noMove="1" noResize="1" noEditPoints="1" noAdjustHandles="1" noChangeArrowheads="1" noChangeShapeType="1" noTextEdit="1"/>
              </p:cNvSpPr>
              <p:nvPr/>
            </p:nvSpPr>
            <p:spPr>
              <a:xfrm>
                <a:off x="7235801" y="5020080"/>
                <a:ext cx="1709057" cy="646331"/>
              </a:xfrm>
              <a:prstGeom prst="rect">
                <a:avLst/>
              </a:prstGeom>
              <a:blipFill>
                <a:blip r:embed="rId9"/>
                <a:stretch>
                  <a:fillRect l="-6071"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0E015E69-9F2B-4BE8-AB92-6E144F2571E3}"/>
                  </a:ext>
                </a:extLst>
              </p:cNvPr>
              <p:cNvSpPr/>
              <p:nvPr/>
            </p:nvSpPr>
            <p:spPr>
              <a:xfrm>
                <a:off x="4301980" y="3866596"/>
                <a:ext cx="4162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CCS</m:t>
                      </m:r>
                      <m:r>
                        <a:rPr lang="en-US">
                          <a:latin typeface="Cambria Math" panose="02040503050406030204" pitchFamily="18" charset="0"/>
                        </a:rPr>
                        <m:t>=120</m:t>
                      </m:r>
                      <m:sSup>
                        <m:sSupPr>
                          <m:ctrlPr>
                            <a:rPr lang="en-US" i="1">
                              <a:latin typeface="Cambria Math" panose="02040503050406030204" pitchFamily="18" charset="0"/>
                            </a:rPr>
                          </m:ctrlPr>
                        </m:sSupPr>
                        <m:e>
                          <m:r>
                            <m:rPr>
                              <m:sty m:val="p"/>
                            </m:rPr>
                            <a:rPr lang="en-US">
                              <a:latin typeface="Cambria Math" panose="02040503050406030204" pitchFamily="18" charset="0"/>
                            </a:rPr>
                            <m:t>A</m:t>
                          </m:r>
                        </m:e>
                        <m:sup>
                          <m:r>
                            <a:rPr lang="en-US">
                              <a:latin typeface="Cambria Math" panose="02040503050406030204" pitchFamily="18" charset="0"/>
                            </a:rPr>
                            <m:t>2</m:t>
                          </m:r>
                        </m:sup>
                      </m:sSup>
                      <m:r>
                        <a:rPr lang="en-US">
                          <a:latin typeface="Cambria Math" panose="02040503050406030204" pitchFamily="18" charset="0"/>
                        </a:rPr>
                        <m:t> (</m:t>
                      </m:r>
                      <m:r>
                        <m:rPr>
                          <m:sty m:val="p"/>
                        </m:rPr>
                        <a:rPr lang="en-US">
                          <a:latin typeface="Cambria Math" panose="02040503050406030204" pitchFamily="18" charset="0"/>
                        </a:rPr>
                        <m:t>No</m:t>
                      </m:r>
                      <m:r>
                        <a:rPr lang="en-US">
                          <a:latin typeface="Cambria Math" panose="02040503050406030204" pitchFamily="18" charset="0"/>
                        </a:rPr>
                        <m:t> </m:t>
                      </m:r>
                      <m:r>
                        <m:rPr>
                          <m:sty m:val="p"/>
                        </m:rPr>
                        <a:rPr lang="en-US">
                          <a:latin typeface="Cambria Math" panose="02040503050406030204" pitchFamily="18" charset="0"/>
                        </a:rPr>
                        <m:t>ion</m:t>
                      </m:r>
                      <m:r>
                        <a:rPr lang="en-US">
                          <a:latin typeface="Cambria Math" panose="02040503050406030204" pitchFamily="18" charset="0"/>
                        </a:rPr>
                        <m:t>−</m:t>
                      </m:r>
                      <m:r>
                        <m:rPr>
                          <m:sty m:val="p"/>
                        </m:rPr>
                        <a:rPr lang="en-US">
                          <a:latin typeface="Cambria Math" panose="02040503050406030204" pitchFamily="18" charset="0"/>
                        </a:rPr>
                        <m:t>induced</m:t>
                      </m:r>
                      <m:r>
                        <a:rPr lang="en-US">
                          <a:latin typeface="Cambria Math" panose="02040503050406030204" pitchFamily="18" charset="0"/>
                        </a:rPr>
                        <m:t> </m:t>
                      </m:r>
                      <m:r>
                        <m:rPr>
                          <m:sty m:val="p"/>
                        </m:rPr>
                        <a:rPr lang="en-US">
                          <a:latin typeface="Cambria Math" panose="02040503050406030204" pitchFamily="18" charset="0"/>
                        </a:rPr>
                        <m:t>dipole</m:t>
                      </m:r>
                      <m:r>
                        <a:rPr lang="en-US">
                          <a:latin typeface="Cambria Math" panose="02040503050406030204" pitchFamily="18" charset="0"/>
                        </a:rPr>
                        <m:t>)</m:t>
                      </m:r>
                    </m:oMath>
                  </m:oMathPara>
                </a14:m>
                <a:endParaRPr lang="en-US" dirty="0"/>
              </a:p>
            </p:txBody>
          </p:sp>
        </mc:Choice>
        <mc:Fallback xmlns="">
          <p:sp>
            <p:nvSpPr>
              <p:cNvPr id="16" name="Rectangle 15">
                <a:extLst>
                  <a:ext uri="{FF2B5EF4-FFF2-40B4-BE49-F238E27FC236}">
                    <a16:creationId xmlns:a16="http://schemas.microsoft.com/office/drawing/2014/main" id="{0E015E69-9F2B-4BE8-AB92-6E144F2571E3}"/>
                  </a:ext>
                </a:extLst>
              </p:cNvPr>
              <p:cNvSpPr>
                <a:spLocks noRot="1" noChangeAspect="1" noMove="1" noResize="1" noEditPoints="1" noAdjustHandles="1" noChangeArrowheads="1" noChangeShapeType="1" noTextEdit="1"/>
              </p:cNvSpPr>
              <p:nvPr/>
            </p:nvSpPr>
            <p:spPr>
              <a:xfrm>
                <a:off x="4301980" y="3866596"/>
                <a:ext cx="4162806" cy="369332"/>
              </a:xfrm>
              <a:prstGeom prst="rect">
                <a:avLst/>
              </a:prstGeom>
              <a:blipFill>
                <a:blip r:embed="rId10"/>
                <a:stretch>
                  <a:fillRect b="-13115"/>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12208142-83C0-44B2-8D3A-A7FB97171C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717019" y="1202780"/>
            <a:ext cx="1584961" cy="1764097"/>
          </a:xfrm>
          <a:prstGeom prst="rect">
            <a:avLst/>
          </a:prstGeom>
        </p:spPr>
      </p:pic>
    </p:spTree>
    <p:extLst>
      <p:ext uri="{BB962C8B-B14F-4D97-AF65-F5344CB8AC3E}">
        <p14:creationId xmlns:p14="http://schemas.microsoft.com/office/powerpoint/2010/main" val="45934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999C288C-FC85-46BB-A60C-445B7FE1C3E0}"/>
              </a:ext>
            </a:extLst>
          </p:cNvPr>
          <p:cNvSpPr txBox="1">
            <a:spLocks noChangeArrowheads="1"/>
          </p:cNvSpPr>
          <p:nvPr/>
        </p:nvSpPr>
        <p:spPr bwMode="auto">
          <a:xfrm>
            <a:off x="1476104" y="483325"/>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err="1"/>
              <a:t>IMoS</a:t>
            </a:r>
            <a:r>
              <a:rPr lang="en-US" sz="1600" b="1" i="1" dirty="0"/>
              <a:t> 2.0 Results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E2D2F3B-3958-4CB5-8287-867C4CB064AD}"/>
                  </a:ext>
                </a:extLst>
              </p:cNvPr>
              <p:cNvSpPr txBox="1"/>
              <p:nvPr/>
            </p:nvSpPr>
            <p:spPr>
              <a:xfrm>
                <a:off x="60961" y="3671934"/>
                <a:ext cx="1415143" cy="88607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𝑁</m:t>
                          </m:r>
                        </m:den>
                      </m:f>
                      <m:r>
                        <a:rPr lang="en-US" b="0" i="1" smtClean="0">
                          <a:latin typeface="Cambria Math" panose="02040503050406030204" pitchFamily="18" charset="0"/>
                        </a:rPr>
                        <m:t>~75</m:t>
                      </m:r>
                      <m:r>
                        <a:rPr lang="en-US" b="0" i="1" smtClean="0">
                          <a:latin typeface="Cambria Math" panose="02040503050406030204" pitchFamily="18" charset="0"/>
                        </a:rPr>
                        <m:t>𝑇𝑑</m:t>
                      </m:r>
                    </m:oMath>
                  </m:oMathPara>
                </a14:m>
                <a:endParaRPr lang="en-US" i="1" baseline="30000" dirty="0"/>
              </a:p>
              <a:p>
                <a:pPr algn="ctr"/>
                <a:r>
                  <a:rPr lang="en-US" i="1" dirty="0"/>
                  <a:t>100 Debye!!</a:t>
                </a:r>
              </a:p>
            </p:txBody>
          </p:sp>
        </mc:Choice>
        <mc:Fallback xmlns="">
          <p:sp>
            <p:nvSpPr>
              <p:cNvPr id="9" name="TextBox 8">
                <a:extLst>
                  <a:ext uri="{FF2B5EF4-FFF2-40B4-BE49-F238E27FC236}">
                    <a16:creationId xmlns:a16="http://schemas.microsoft.com/office/drawing/2014/main" id="{7E2D2F3B-3958-4CB5-8287-867C4CB064AD}"/>
                  </a:ext>
                </a:extLst>
              </p:cNvPr>
              <p:cNvSpPr txBox="1">
                <a:spLocks noRot="1" noChangeAspect="1" noMove="1" noResize="1" noEditPoints="1" noAdjustHandles="1" noChangeArrowheads="1" noChangeShapeType="1" noTextEdit="1"/>
              </p:cNvSpPr>
              <p:nvPr/>
            </p:nvSpPr>
            <p:spPr>
              <a:xfrm>
                <a:off x="60961" y="3671934"/>
                <a:ext cx="1415143" cy="886076"/>
              </a:xfrm>
              <a:prstGeom prst="rect">
                <a:avLst/>
              </a:prstGeom>
              <a:blipFill>
                <a:blip r:embed="rId3"/>
                <a:stretch>
                  <a:fillRect r="-431" b="-9589"/>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A7EE4582-F76E-41A7-AB05-E2398CFE58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1205" y="914590"/>
            <a:ext cx="5541590" cy="2392120"/>
          </a:xfrm>
          <a:prstGeom prst="rect">
            <a:avLst/>
          </a:prstGeom>
        </p:spPr>
      </p:pic>
      <p:pic>
        <p:nvPicPr>
          <p:cNvPr id="2" name="Picture 1">
            <a:extLst>
              <a:ext uri="{FF2B5EF4-FFF2-40B4-BE49-F238E27FC236}">
                <a16:creationId xmlns:a16="http://schemas.microsoft.com/office/drawing/2014/main" id="{EF9E857B-C391-44CB-B684-378A6241F8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1" y="1474763"/>
            <a:ext cx="2051237" cy="522433"/>
          </a:xfrm>
          <a:prstGeom prst="rect">
            <a:avLst/>
          </a:prstGeom>
        </p:spPr>
      </p:pic>
      <p:pic>
        <p:nvPicPr>
          <p:cNvPr id="5" name="Picture 4">
            <a:extLst>
              <a:ext uri="{FF2B5EF4-FFF2-40B4-BE49-F238E27FC236}">
                <a16:creationId xmlns:a16="http://schemas.microsoft.com/office/drawing/2014/main" id="{EDA68EFB-ACC4-485E-9A25-9837CA32D0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12198" y="4592565"/>
            <a:ext cx="5230597" cy="222378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41356A9-B24A-4019-92CA-3BE673B10C1E}"/>
                  </a:ext>
                </a:extLst>
              </p:cNvPr>
              <p:cNvSpPr txBox="1"/>
              <p:nvPr/>
            </p:nvSpPr>
            <p:spPr>
              <a:xfrm>
                <a:off x="6886304" y="5013543"/>
                <a:ext cx="1709057"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𝑅𝑜𝑡𝑎𝑡𝑖𝑛𝑔</m:t>
                      </m:r>
                      <m:r>
                        <a:rPr lang="en-US" b="0" i="1" smtClean="0">
                          <a:latin typeface="Cambria Math" panose="02040503050406030204" pitchFamily="18" charset="0"/>
                        </a:rPr>
                        <m:t> </m:t>
                      </m:r>
                      <m:r>
                        <a:rPr lang="en-US" b="0" i="1" smtClean="0">
                          <a:latin typeface="Cambria Math" panose="02040503050406030204" pitchFamily="18" charset="0"/>
                        </a:rPr>
                        <m:t>𝐴𝑛𝑔𝑙𝑒</m:t>
                      </m:r>
                      <m:r>
                        <a:rPr lang="en-US" b="0" i="1" smtClean="0">
                          <a:latin typeface="Cambria Math" panose="02040503050406030204" pitchFamily="18" charset="0"/>
                        </a:rPr>
                        <m:t>:</m:t>
                      </m:r>
                    </m:oMath>
                  </m:oMathPara>
                </a14:m>
                <a:endParaRPr lang="en-US" b="0" i="1" dirty="0"/>
              </a:p>
              <a:p>
                <a:pPr algn="ctr"/>
                <a:r>
                  <a:rPr lang="en-US" i="1" dirty="0"/>
                  <a:t>Small in Y and Z Free in X</a:t>
                </a:r>
              </a:p>
            </p:txBody>
          </p:sp>
        </mc:Choice>
        <mc:Fallback xmlns="">
          <p:sp>
            <p:nvSpPr>
              <p:cNvPr id="12" name="TextBox 11">
                <a:extLst>
                  <a:ext uri="{FF2B5EF4-FFF2-40B4-BE49-F238E27FC236}">
                    <a16:creationId xmlns:a16="http://schemas.microsoft.com/office/drawing/2014/main" id="{641356A9-B24A-4019-92CA-3BE673B10C1E}"/>
                  </a:ext>
                </a:extLst>
              </p:cNvPr>
              <p:cNvSpPr txBox="1">
                <a:spLocks noRot="1" noChangeAspect="1" noMove="1" noResize="1" noEditPoints="1" noAdjustHandles="1" noChangeArrowheads="1" noChangeShapeType="1" noTextEdit="1"/>
              </p:cNvSpPr>
              <p:nvPr/>
            </p:nvSpPr>
            <p:spPr>
              <a:xfrm>
                <a:off x="6886304" y="5013543"/>
                <a:ext cx="1709057" cy="923330"/>
              </a:xfrm>
              <a:prstGeom prst="rect">
                <a:avLst/>
              </a:prstGeom>
              <a:blipFill>
                <a:blip r:embed="rId7"/>
                <a:stretch>
                  <a:fillRect l="-6429" b="-9211"/>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E88269D6-C22F-46D8-820C-EFC5E00871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175862" y="1584961"/>
            <a:ext cx="1584961" cy="1004368"/>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B2850C9-6726-45CE-8242-A0C48B414E71}"/>
                  </a:ext>
                </a:extLst>
              </p:cNvPr>
              <p:cNvSpPr txBox="1"/>
              <p:nvPr/>
            </p:nvSpPr>
            <p:spPr>
              <a:xfrm>
                <a:off x="7197281" y="2677932"/>
                <a:ext cx="17090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Triphenylene</m:t>
                      </m:r>
                    </m:oMath>
                  </m:oMathPara>
                </a14:m>
                <a:endParaRPr lang="en-US" dirty="0"/>
              </a:p>
            </p:txBody>
          </p:sp>
        </mc:Choice>
        <mc:Fallback xmlns="">
          <p:sp>
            <p:nvSpPr>
              <p:cNvPr id="14" name="TextBox 13">
                <a:extLst>
                  <a:ext uri="{FF2B5EF4-FFF2-40B4-BE49-F238E27FC236}">
                    <a16:creationId xmlns:a16="http://schemas.microsoft.com/office/drawing/2014/main" id="{9B2850C9-6726-45CE-8242-A0C48B414E71}"/>
                  </a:ext>
                </a:extLst>
              </p:cNvPr>
              <p:cNvSpPr txBox="1">
                <a:spLocks noRot="1" noChangeAspect="1" noMove="1" noResize="1" noEditPoints="1" noAdjustHandles="1" noChangeArrowheads="1" noChangeShapeType="1" noTextEdit="1"/>
              </p:cNvSpPr>
              <p:nvPr/>
            </p:nvSpPr>
            <p:spPr>
              <a:xfrm>
                <a:off x="7197281" y="2677932"/>
                <a:ext cx="1709057" cy="369332"/>
              </a:xfrm>
              <a:prstGeom prst="rect">
                <a:avLst/>
              </a:prstGeom>
              <a:blipFill>
                <a:blip r:embed="rId9"/>
                <a:stretch>
                  <a:fillRect b="-13115"/>
                </a:stretch>
              </a:blipFill>
            </p:spPr>
            <p:txBody>
              <a:bodyPr/>
              <a:lstStyle/>
              <a:p>
                <a:r>
                  <a:rPr lang="en-US">
                    <a:noFill/>
                  </a:rPr>
                  <a:t> </a:t>
                </a:r>
              </a:p>
            </p:txBody>
          </p:sp>
        </mc:Fallback>
      </mc:AlternateContent>
      <p:sp>
        <p:nvSpPr>
          <p:cNvPr id="6" name="Arrow: Up 5">
            <a:extLst>
              <a:ext uri="{FF2B5EF4-FFF2-40B4-BE49-F238E27FC236}">
                <a16:creationId xmlns:a16="http://schemas.microsoft.com/office/drawing/2014/main" id="{328ABC02-4490-4F66-8286-92646D01C0AC}"/>
              </a:ext>
            </a:extLst>
          </p:cNvPr>
          <p:cNvSpPr/>
          <p:nvPr/>
        </p:nvSpPr>
        <p:spPr>
          <a:xfrm>
            <a:off x="7904677" y="1043739"/>
            <a:ext cx="194295" cy="86204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C2CB895-BB3D-4F45-94AC-D75F7868CAE5}"/>
                  </a:ext>
                </a:extLst>
              </p:cNvPr>
              <p:cNvSpPr txBox="1"/>
              <p:nvPr/>
            </p:nvSpPr>
            <p:spPr>
              <a:xfrm>
                <a:off x="7819211" y="1013097"/>
                <a:ext cx="1709057" cy="923330"/>
              </a:xfrm>
              <a:prstGeom prst="rect">
                <a:avLst/>
              </a:prstGeom>
              <a:noFill/>
            </p:spPr>
            <p:txBody>
              <a:bodyPr wrap="square" rtlCol="0">
                <a:spAutoFit/>
              </a:bodyPr>
              <a:lstStyle/>
              <a:p>
                <a:pPr algn="ctr"/>
                <a:r>
                  <a:rPr lang="en-US" b="0" dirty="0"/>
                  <a:t>Fake </a:t>
                </a:r>
                <a14:m>
                  <m:oMath xmlns:m="http://schemas.openxmlformats.org/officeDocument/2006/math">
                    <m:r>
                      <m:rPr>
                        <m:sty m:val="p"/>
                      </m:rPr>
                      <a:rPr lang="en-US" b="0" i="0" smtClean="0">
                        <a:latin typeface="Cambria Math" panose="02040503050406030204" pitchFamily="18" charset="0"/>
                      </a:rPr>
                      <m:t>Dipole</m:t>
                    </m:r>
                  </m:oMath>
                </a14:m>
                <a:endParaRPr lang="en-US" dirty="0"/>
              </a:p>
              <a:p>
                <a:pPr algn="ctr"/>
                <a:r>
                  <a:rPr lang="en-US" dirty="0"/>
                  <a:t>Moment</a:t>
                </a:r>
              </a:p>
              <a:p>
                <a:pPr algn="ctr"/>
                <a:endParaRPr lang="en-US" dirty="0"/>
              </a:p>
            </p:txBody>
          </p:sp>
        </mc:Choice>
        <mc:Fallback xmlns="">
          <p:sp>
            <p:nvSpPr>
              <p:cNvPr id="15" name="TextBox 14">
                <a:extLst>
                  <a:ext uri="{FF2B5EF4-FFF2-40B4-BE49-F238E27FC236}">
                    <a16:creationId xmlns:a16="http://schemas.microsoft.com/office/drawing/2014/main" id="{7C2CB895-BB3D-4F45-94AC-D75F7868CAE5}"/>
                  </a:ext>
                </a:extLst>
              </p:cNvPr>
              <p:cNvSpPr txBox="1">
                <a:spLocks noRot="1" noChangeAspect="1" noMove="1" noResize="1" noEditPoints="1" noAdjustHandles="1" noChangeArrowheads="1" noChangeShapeType="1" noTextEdit="1"/>
              </p:cNvSpPr>
              <p:nvPr/>
            </p:nvSpPr>
            <p:spPr>
              <a:xfrm>
                <a:off x="7819211" y="1013097"/>
                <a:ext cx="1709057" cy="923330"/>
              </a:xfrm>
              <a:prstGeom prst="rect">
                <a:avLst/>
              </a:prstGeom>
              <a:blipFill>
                <a:blip r:embed="rId10"/>
                <a:stretch>
                  <a:fillRect t="-328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53FC5893-9570-41B8-81DB-6A0BF39F2758}"/>
              </a:ext>
            </a:extLst>
          </p:cNvPr>
          <p:cNvPicPr>
            <a:picLocks noChangeAspect="1"/>
          </p:cNvPicPr>
          <p:nvPr/>
        </p:nvPicPr>
        <p:blipFill>
          <a:blip r:embed="rId11"/>
          <a:stretch>
            <a:fillRect/>
          </a:stretch>
        </p:blipFill>
        <p:spPr>
          <a:xfrm>
            <a:off x="1388388" y="3771869"/>
            <a:ext cx="7285351" cy="573074"/>
          </a:xfrm>
          <a:prstGeom prst="rect">
            <a:avLst/>
          </a:prstGeom>
        </p:spPr>
      </p:pic>
    </p:spTree>
    <p:extLst>
      <p:ext uri="{BB962C8B-B14F-4D97-AF65-F5344CB8AC3E}">
        <p14:creationId xmlns:p14="http://schemas.microsoft.com/office/powerpoint/2010/main" val="234745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A6CCBF-DF4D-46E5-A192-53A344BED602}"/>
              </a:ext>
            </a:extLst>
          </p:cNvPr>
          <p:cNvSpPr txBox="1"/>
          <p:nvPr/>
        </p:nvSpPr>
        <p:spPr>
          <a:xfrm>
            <a:off x="152400" y="1295400"/>
            <a:ext cx="8686800" cy="5670783"/>
          </a:xfrm>
          <a:prstGeom prst="rect">
            <a:avLst/>
          </a:prstGeom>
          <a:noFill/>
        </p:spPr>
        <p:txBody>
          <a:bodyPr wrap="square" rtlCol="0">
            <a:spAutoFit/>
          </a:bodyPr>
          <a:lstStyle/>
          <a:p>
            <a:pPr algn="just">
              <a:buFont typeface="Arial" pitchFamily="34" charset="0"/>
              <a:buChar char="•"/>
            </a:pPr>
            <a:r>
              <a:rPr lang="en-US" sz="2800" b="1" i="1" dirty="0"/>
              <a:t>Conclusions</a:t>
            </a:r>
            <a:r>
              <a:rPr lang="en-US" b="1" i="1" dirty="0"/>
              <a:t>:</a:t>
            </a:r>
            <a:endParaRPr lang="en-US" dirty="0"/>
          </a:p>
          <a:p>
            <a:endParaRPr lang="en-US" sz="1050" dirty="0"/>
          </a:p>
          <a:p>
            <a:pPr>
              <a:buFont typeface="Arial" pitchFamily="34" charset="0"/>
              <a:buChar char="•"/>
            </a:pPr>
            <a:r>
              <a:rPr lang="en-US" dirty="0"/>
              <a:t> Ion Mobility algorithms have their limitations</a:t>
            </a:r>
          </a:p>
          <a:p>
            <a:pPr>
              <a:buFont typeface="Arial" pitchFamily="34" charset="0"/>
              <a:buChar char="•"/>
            </a:pPr>
            <a:endParaRPr lang="en-US" dirty="0"/>
          </a:p>
          <a:p>
            <a:pPr>
              <a:buFont typeface="Arial" pitchFamily="34" charset="0"/>
              <a:buChar char="•"/>
            </a:pPr>
            <a:r>
              <a:rPr lang="en-US" dirty="0"/>
              <a:t>Despite their limitations, they can yield very accurate results (within a few percent)</a:t>
            </a:r>
          </a:p>
          <a:p>
            <a:endParaRPr lang="en-US" dirty="0"/>
          </a:p>
          <a:p>
            <a:pPr>
              <a:buFont typeface="Arial" pitchFamily="34" charset="0"/>
              <a:buChar char="•"/>
            </a:pPr>
            <a:r>
              <a:rPr lang="en-US" dirty="0"/>
              <a:t>Atoms are vibrating and add diffuse scattering as well as energy accommodation to the system leading toward enhanced drag collision cross sections. This has been verified by coupling </a:t>
            </a:r>
            <a:r>
              <a:rPr lang="en-US" dirty="0" err="1"/>
              <a:t>IMoS</a:t>
            </a:r>
            <a:r>
              <a:rPr lang="en-US" dirty="0"/>
              <a:t> with TINKER.</a:t>
            </a:r>
          </a:p>
          <a:p>
            <a:pPr>
              <a:buFont typeface="Arial" pitchFamily="34" charset="0"/>
              <a:buChar char="•"/>
            </a:pPr>
            <a:endParaRPr lang="en-US" dirty="0"/>
          </a:p>
          <a:p>
            <a:pPr>
              <a:buFont typeface="Arial" pitchFamily="34" charset="0"/>
              <a:buChar char="•"/>
            </a:pPr>
            <a:r>
              <a:rPr lang="en-US" dirty="0"/>
              <a:t>These effects can be added to L-J parameters without loss of accuracy.</a:t>
            </a:r>
          </a:p>
          <a:p>
            <a:pPr>
              <a:buFont typeface="Arial" pitchFamily="34" charset="0"/>
              <a:buChar char="•"/>
            </a:pPr>
            <a:endParaRPr lang="en-US" dirty="0"/>
          </a:p>
          <a:p>
            <a:pPr>
              <a:buFont typeface="Arial" pitchFamily="34" charset="0"/>
              <a:buChar char="•"/>
            </a:pPr>
            <a:r>
              <a:rPr lang="en-US" dirty="0"/>
              <a:t>Other effects can be embedded to the L-J parameters if they are correctly optimized. A New optimization method is proposed for N2 and may be used for other gases.</a:t>
            </a:r>
          </a:p>
          <a:p>
            <a:pPr>
              <a:buFont typeface="Arial" pitchFamily="34" charset="0"/>
              <a:buChar char="•"/>
            </a:pPr>
            <a:endParaRPr lang="en-US" dirty="0"/>
          </a:p>
          <a:p>
            <a:pPr>
              <a:buFont typeface="Arial" pitchFamily="34" charset="0"/>
              <a:buChar char="•"/>
            </a:pPr>
            <a:r>
              <a:rPr lang="en-US" dirty="0" err="1"/>
              <a:t>Orientational</a:t>
            </a:r>
            <a:r>
              <a:rPr lang="en-US" dirty="0"/>
              <a:t> effects cannot be embedded into the L-J parameters. A new algorithm that takes into account possible effects of strong dipole moments and high E/N is proposed. To have a single preferred orientation, 100 </a:t>
            </a:r>
            <a:r>
              <a:rPr lang="en-US" dirty="0" err="1"/>
              <a:t>Debyes</a:t>
            </a:r>
            <a:r>
              <a:rPr lang="en-US" dirty="0"/>
              <a:t> at high E/N is needed.</a:t>
            </a:r>
          </a:p>
          <a:p>
            <a:pPr>
              <a:buFont typeface="Arial" pitchFamily="34" charset="0"/>
              <a:buChar char="•"/>
            </a:pPr>
            <a:endParaRPr lang="en-US" dirty="0"/>
          </a:p>
          <a:p>
            <a:pPr algn="just">
              <a:buFont typeface="Arial" pitchFamily="34" charset="0"/>
              <a:buChar char="•"/>
            </a:pPr>
            <a:endParaRPr lang="en-US" b="1" i="1" dirty="0"/>
          </a:p>
        </p:txBody>
      </p:sp>
      <p:sp>
        <p:nvSpPr>
          <p:cNvPr id="5" name="Text Box 4">
            <a:extLst>
              <a:ext uri="{FF2B5EF4-FFF2-40B4-BE49-F238E27FC236}">
                <a16:creationId xmlns:a16="http://schemas.microsoft.com/office/drawing/2014/main" id="{0E5D1610-6AF4-4B63-9319-96C77DCEBA08}"/>
              </a:ext>
            </a:extLst>
          </p:cNvPr>
          <p:cNvSpPr txBox="1">
            <a:spLocks noChangeArrowheads="1"/>
          </p:cNvSpPr>
          <p:nvPr/>
        </p:nvSpPr>
        <p:spPr bwMode="auto">
          <a:xfrm>
            <a:off x="1319350" y="465908"/>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Conclusions</a:t>
            </a:r>
          </a:p>
        </p:txBody>
      </p:sp>
    </p:spTree>
    <p:extLst>
      <p:ext uri="{BB962C8B-B14F-4D97-AF65-F5344CB8AC3E}">
        <p14:creationId xmlns:p14="http://schemas.microsoft.com/office/powerpoint/2010/main" val="392462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276" y="1062789"/>
            <a:ext cx="8686800" cy="6063198"/>
          </a:xfrm>
          <a:prstGeom prst="rect">
            <a:avLst/>
          </a:prstGeom>
          <a:noFill/>
        </p:spPr>
        <p:txBody>
          <a:bodyPr wrap="square" rtlCol="0">
            <a:spAutoFit/>
          </a:bodyPr>
          <a:lstStyle/>
          <a:p>
            <a:pPr algn="just">
              <a:buFont typeface="Arial" pitchFamily="34" charset="0"/>
              <a:buChar char="•"/>
            </a:pPr>
            <a:r>
              <a:rPr lang="en-US" sz="2800" b="1" i="1" dirty="0"/>
              <a:t>Limitations of CCS Programs</a:t>
            </a:r>
            <a:endParaRPr lang="en-US" dirty="0"/>
          </a:p>
          <a:p>
            <a:pPr algn="just"/>
            <a:endParaRPr lang="en-US" b="1" i="1" dirty="0"/>
          </a:p>
          <a:p>
            <a:pPr algn="just">
              <a:buFont typeface="Arial" pitchFamily="34" charset="0"/>
              <a:buChar char="•"/>
            </a:pPr>
            <a:r>
              <a:rPr lang="en-US" b="1" i="1" dirty="0"/>
              <a:t>Fixed atom positions </a:t>
            </a:r>
            <a:r>
              <a:rPr lang="en-US" i="1" dirty="0"/>
              <a:t>will never provide true reemission laws. Upon collisions, energy exchange exists between degrees of freedom that is not accounted for. This might lead to diffuse inelastic collisions (EHSS does not work for heavier gases).</a:t>
            </a:r>
            <a:endParaRPr lang="en-US" b="1" i="1" dirty="0"/>
          </a:p>
          <a:p>
            <a:pPr algn="just"/>
            <a:endParaRPr lang="en-US" b="1" i="1" dirty="0"/>
          </a:p>
          <a:p>
            <a:pPr algn="just">
              <a:buFont typeface="Arial" pitchFamily="34" charset="0"/>
              <a:buChar char="•"/>
            </a:pPr>
            <a:r>
              <a:rPr lang="en-US" b="1" i="1" dirty="0"/>
              <a:t>Different gases</a:t>
            </a:r>
            <a:r>
              <a:rPr lang="en-US" i="1" dirty="0"/>
              <a:t> behave differently upon collision so parameters need to be determined experimentally for each atom and each gas.</a:t>
            </a:r>
          </a:p>
          <a:p>
            <a:pPr algn="just">
              <a:buFont typeface="Arial" pitchFamily="34" charset="0"/>
              <a:buChar char="•"/>
            </a:pPr>
            <a:endParaRPr lang="en-US" b="1" i="1" dirty="0"/>
          </a:p>
          <a:p>
            <a:pPr algn="just">
              <a:buFont typeface="Arial" pitchFamily="34" charset="0"/>
              <a:buChar char="•"/>
            </a:pPr>
            <a:r>
              <a:rPr lang="en-US" i="1" dirty="0"/>
              <a:t>Mobile structures may be </a:t>
            </a:r>
            <a:r>
              <a:rPr lang="en-US" b="1" i="1" dirty="0"/>
              <a:t>constantly varying</a:t>
            </a:r>
            <a:r>
              <a:rPr lang="en-US" i="1" dirty="0"/>
              <a:t> in the gas phase and are not static. This requires multiple structures to achieve highly accurate CCS.</a:t>
            </a:r>
          </a:p>
          <a:p>
            <a:pPr algn="just">
              <a:buFont typeface="Arial" pitchFamily="34" charset="0"/>
              <a:buChar char="•"/>
            </a:pPr>
            <a:endParaRPr lang="en-US" i="1" dirty="0"/>
          </a:p>
          <a:p>
            <a:pPr algn="just">
              <a:buFont typeface="Arial" pitchFamily="34" charset="0"/>
              <a:buChar char="•"/>
            </a:pPr>
            <a:r>
              <a:rPr lang="en-US" i="1" dirty="0"/>
              <a:t>There might be </a:t>
            </a:r>
            <a:r>
              <a:rPr lang="en-US" b="1" i="1" dirty="0"/>
              <a:t>preferred orientations</a:t>
            </a:r>
            <a:r>
              <a:rPr lang="en-US" i="1" dirty="0"/>
              <a:t> or </a:t>
            </a:r>
            <a:r>
              <a:rPr lang="en-US" b="1" i="1" dirty="0"/>
              <a:t>higher order potential interactions</a:t>
            </a:r>
            <a:r>
              <a:rPr lang="en-US" i="1" dirty="0"/>
              <a:t> not accounted for.</a:t>
            </a:r>
          </a:p>
          <a:p>
            <a:pPr algn="just">
              <a:buFont typeface="Arial" pitchFamily="34" charset="0"/>
              <a:buChar char="•"/>
            </a:pPr>
            <a:endParaRPr lang="en-US" i="1" dirty="0"/>
          </a:p>
          <a:p>
            <a:pPr algn="just">
              <a:buFont typeface="Arial" pitchFamily="34" charset="0"/>
              <a:buChar char="•"/>
            </a:pPr>
            <a:r>
              <a:rPr lang="en-US" i="1" dirty="0"/>
              <a:t>The </a:t>
            </a:r>
            <a:r>
              <a:rPr lang="en-US" b="1" i="1" dirty="0"/>
              <a:t>velocity of the ion </a:t>
            </a:r>
            <a:r>
              <a:rPr lang="en-US" i="1" dirty="0"/>
              <a:t>is considered to be much smaller than the gas velocity, and is assumed constant</a:t>
            </a:r>
          </a:p>
          <a:p>
            <a:pPr algn="just">
              <a:buFont typeface="Arial" pitchFamily="34" charset="0"/>
              <a:buChar char="•"/>
            </a:pPr>
            <a:endParaRPr lang="en-US" i="1" dirty="0"/>
          </a:p>
          <a:p>
            <a:pPr algn="just">
              <a:buFont typeface="Arial" pitchFamily="34" charset="0"/>
              <a:buChar char="•"/>
            </a:pPr>
            <a:r>
              <a:rPr lang="en-US" i="1" dirty="0"/>
              <a:t>All such limitations require </a:t>
            </a:r>
            <a:r>
              <a:rPr lang="en-US" b="1" i="1" dirty="0"/>
              <a:t>experimentally obtained Lennard Jones</a:t>
            </a:r>
            <a:r>
              <a:rPr lang="en-US" i="1" dirty="0"/>
              <a:t> parameters that can take care of the </a:t>
            </a:r>
            <a:r>
              <a:rPr lang="en-US" b="1" i="1" dirty="0"/>
              <a:t>diffuse effect</a:t>
            </a:r>
            <a:r>
              <a:rPr lang="en-US" i="1" dirty="0"/>
              <a:t> of the collisions.</a:t>
            </a:r>
          </a:p>
          <a:p>
            <a:pPr algn="just">
              <a:buFont typeface="Arial" pitchFamily="34" charset="0"/>
              <a:buChar char="•"/>
            </a:pPr>
            <a:endParaRPr lang="en-US" b="1" i="1" dirty="0"/>
          </a:p>
        </p:txBody>
      </p:sp>
      <p:sp>
        <p:nvSpPr>
          <p:cNvPr id="3" name="Text Box 4"/>
          <p:cNvSpPr txBox="1">
            <a:spLocks noChangeArrowheads="1"/>
          </p:cNvSpPr>
          <p:nvPr/>
        </p:nvSpPr>
        <p:spPr bwMode="auto">
          <a:xfrm>
            <a:off x="1752855" y="451693"/>
            <a:ext cx="3886200" cy="338554"/>
          </a:xfrm>
          <a:prstGeom prst="rect">
            <a:avLst/>
          </a:prstGeom>
          <a:noFill/>
          <a:ln w="9525">
            <a:noFill/>
            <a:miter lim="800000"/>
            <a:headEnd/>
            <a:tailEnd/>
          </a:ln>
          <a:effectLst/>
        </p:spPr>
        <p:txBody>
          <a:bodyPr wrap="square">
            <a:spAutoFit/>
          </a:bodyPr>
          <a:lstStyle/>
          <a:p>
            <a:pPr>
              <a:spcBef>
                <a:spcPct val="50000"/>
              </a:spcBef>
            </a:pPr>
            <a:r>
              <a:rPr lang="en-US" sz="1600" b="1" i="1" dirty="0"/>
              <a:t>MDKTG: Limitations</a:t>
            </a:r>
          </a:p>
        </p:txBody>
      </p:sp>
    </p:spTree>
    <p:extLst>
      <p:ext uri="{BB962C8B-B14F-4D97-AF65-F5344CB8AC3E}">
        <p14:creationId xmlns:p14="http://schemas.microsoft.com/office/powerpoint/2010/main" val="19272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2635575"/>
            <a:ext cx="4114800" cy="923330"/>
          </a:xfrm>
          <a:prstGeom prst="rect">
            <a:avLst/>
          </a:prstGeom>
          <a:noFill/>
        </p:spPr>
        <p:txBody>
          <a:bodyPr wrap="square" rtlCol="0">
            <a:spAutoFit/>
          </a:bodyPr>
          <a:lstStyle/>
          <a:p>
            <a:r>
              <a:rPr lang="en-US" sz="5400" b="1" i="1" dirty="0"/>
              <a:t>THANK YOU!</a:t>
            </a:r>
          </a:p>
        </p:txBody>
      </p:sp>
      <p:sp>
        <p:nvSpPr>
          <p:cNvPr id="8" name="Text Box 4"/>
          <p:cNvSpPr txBox="1">
            <a:spLocks noChangeArrowheads="1"/>
          </p:cNvSpPr>
          <p:nvPr/>
        </p:nvSpPr>
        <p:spPr bwMode="auto">
          <a:xfrm>
            <a:off x="1752600" y="457200"/>
            <a:ext cx="6019800" cy="338554"/>
          </a:xfrm>
          <a:prstGeom prst="rect">
            <a:avLst/>
          </a:prstGeom>
          <a:noFill/>
          <a:ln w="9525">
            <a:noFill/>
            <a:miter lim="800000"/>
            <a:headEnd/>
            <a:tailEnd/>
          </a:ln>
          <a:effectLst/>
        </p:spPr>
        <p:txBody>
          <a:bodyPr wrap="square">
            <a:spAutoFit/>
          </a:bodyPr>
          <a:lstStyle/>
          <a:p>
            <a:pPr>
              <a:spcBef>
                <a:spcPct val="50000"/>
              </a:spcBef>
            </a:pPr>
            <a:r>
              <a:rPr lang="en-US" sz="1600" b="1" i="1" dirty="0"/>
              <a:t>Calculation Methods with Energy </a:t>
            </a:r>
            <a:r>
              <a:rPr lang="en-US" sz="1600" b="1" i="1" dirty="0" err="1"/>
              <a:t>Accom</a:t>
            </a:r>
            <a:r>
              <a:rPr lang="en-US" sz="1600" b="1" i="1" dirty="0"/>
              <a:t>.:  Thanks</a:t>
            </a:r>
          </a:p>
        </p:txBody>
      </p:sp>
      <p:sp>
        <p:nvSpPr>
          <p:cNvPr id="12" name="TextBox 11"/>
          <p:cNvSpPr txBox="1"/>
          <p:nvPr/>
        </p:nvSpPr>
        <p:spPr>
          <a:xfrm>
            <a:off x="2705100" y="3558905"/>
            <a:ext cx="4114800" cy="923330"/>
          </a:xfrm>
          <a:prstGeom prst="rect">
            <a:avLst/>
          </a:prstGeom>
          <a:noFill/>
        </p:spPr>
        <p:txBody>
          <a:bodyPr wrap="square" rtlCol="0">
            <a:spAutoFit/>
          </a:bodyPr>
          <a:lstStyle/>
          <a:p>
            <a:r>
              <a:rPr lang="en-US" sz="5400" b="1" i="1" dirty="0"/>
              <a:t>Questions??</a:t>
            </a:r>
          </a:p>
        </p:txBody>
      </p:sp>
    </p:spTree>
    <p:extLst>
      <p:ext uri="{BB962C8B-B14F-4D97-AF65-F5344CB8AC3E}">
        <p14:creationId xmlns:p14="http://schemas.microsoft.com/office/powerpoint/2010/main" val="117879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3597" y="1453414"/>
            <a:ext cx="7806891" cy="5016758"/>
          </a:xfrm>
          <a:prstGeom prst="rect">
            <a:avLst/>
          </a:prstGeom>
        </p:spPr>
        <p:txBody>
          <a:bodyPr wrap="square">
            <a:spAutoFit/>
          </a:bodyPr>
          <a:lstStyle/>
          <a:p>
            <a:pPr algn="ctr"/>
            <a:r>
              <a:rPr lang="en-US" sz="8000" b="1" i="1" dirty="0"/>
              <a:t>Despite these limitations, TM CCS are normally very accurate</a:t>
            </a:r>
            <a:endParaRPr lang="en-US" sz="8000" i="1" dirty="0"/>
          </a:p>
        </p:txBody>
      </p:sp>
    </p:spTree>
    <p:extLst>
      <p:ext uri="{BB962C8B-B14F-4D97-AF65-F5344CB8AC3E}">
        <p14:creationId xmlns:p14="http://schemas.microsoft.com/office/powerpoint/2010/main" val="299541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b="7358"/>
          <a:stretch>
            <a:fillRect/>
          </a:stretch>
        </p:blipFill>
        <p:spPr bwMode="auto">
          <a:xfrm>
            <a:off x="533400" y="1219200"/>
            <a:ext cx="7732888" cy="3657600"/>
          </a:xfrm>
          <a:prstGeom prst="rect">
            <a:avLst/>
          </a:prstGeom>
          <a:noFill/>
          <a:ln w="9525">
            <a:noFill/>
            <a:miter lim="800000"/>
            <a:headEnd/>
            <a:tailEnd/>
          </a:ln>
          <a:effectLst/>
        </p:spPr>
      </p:pic>
      <p:sp>
        <p:nvSpPr>
          <p:cNvPr id="21" name="Text Box 4"/>
          <p:cNvSpPr txBox="1">
            <a:spLocks noChangeArrowheads="1"/>
          </p:cNvSpPr>
          <p:nvPr/>
        </p:nvSpPr>
        <p:spPr bwMode="auto">
          <a:xfrm>
            <a:off x="1752600" y="457200"/>
            <a:ext cx="6248400" cy="338554"/>
          </a:xfrm>
          <a:prstGeom prst="rect">
            <a:avLst/>
          </a:prstGeom>
          <a:noFill/>
          <a:ln w="9525">
            <a:noFill/>
            <a:miter lim="800000"/>
            <a:headEnd/>
            <a:tailEnd/>
          </a:ln>
          <a:effectLst/>
        </p:spPr>
        <p:txBody>
          <a:bodyPr wrap="square">
            <a:spAutoFit/>
          </a:bodyPr>
          <a:lstStyle/>
          <a:p>
            <a:pPr>
              <a:spcBef>
                <a:spcPct val="50000"/>
              </a:spcBef>
            </a:pPr>
            <a:r>
              <a:rPr lang="en-US" sz="1600" b="1" i="1" dirty="0"/>
              <a:t>Calculation Methods with Energy </a:t>
            </a:r>
            <a:r>
              <a:rPr lang="en-US" sz="1600" b="1" i="1" dirty="0" err="1"/>
              <a:t>Accom</a:t>
            </a:r>
            <a:r>
              <a:rPr lang="en-US" sz="1600" b="1" i="1" dirty="0"/>
              <a:t>.:  N2 vs. He</a:t>
            </a:r>
          </a:p>
        </p:txBody>
      </p:sp>
      <p:sp>
        <p:nvSpPr>
          <p:cNvPr id="22" name="TextBox 21"/>
          <p:cNvSpPr txBox="1"/>
          <p:nvPr/>
        </p:nvSpPr>
        <p:spPr>
          <a:xfrm>
            <a:off x="685800" y="5325070"/>
            <a:ext cx="8001000" cy="1200329"/>
          </a:xfrm>
          <a:prstGeom prst="rect">
            <a:avLst/>
          </a:prstGeom>
          <a:noFill/>
        </p:spPr>
        <p:txBody>
          <a:bodyPr wrap="square" rtlCol="0">
            <a:spAutoFit/>
          </a:bodyPr>
          <a:lstStyle/>
          <a:p>
            <a:pPr>
              <a:buFont typeface="Arial" pitchFamily="34" charset="0"/>
              <a:buChar char="•"/>
            </a:pPr>
            <a:r>
              <a:rPr lang="en-US" dirty="0"/>
              <a:t>Nitrogen vs. He contour plots. Raw data.</a:t>
            </a:r>
          </a:p>
          <a:p>
            <a:pPr>
              <a:buFont typeface="Arial" pitchFamily="34" charset="0"/>
              <a:buChar char="•"/>
            </a:pPr>
            <a:endParaRPr lang="en-US" dirty="0"/>
          </a:p>
          <a:p>
            <a:pPr>
              <a:buFont typeface="Arial" pitchFamily="34" charset="0"/>
              <a:buChar char="•"/>
            </a:pPr>
            <a:r>
              <a:rPr lang="en-US" dirty="0"/>
              <a:t>One can rearrange the two plots using the experimental CCS and PA (from mass and density). </a:t>
            </a:r>
          </a:p>
        </p:txBody>
      </p:sp>
      <p:sp>
        <p:nvSpPr>
          <p:cNvPr id="23" name="TextBox 22"/>
          <p:cNvSpPr txBox="1"/>
          <p:nvPr/>
        </p:nvSpPr>
        <p:spPr>
          <a:xfrm>
            <a:off x="4800600" y="4876800"/>
            <a:ext cx="3048000" cy="215444"/>
          </a:xfrm>
          <a:prstGeom prst="rect">
            <a:avLst/>
          </a:prstGeom>
          <a:noFill/>
        </p:spPr>
        <p:txBody>
          <a:bodyPr wrap="square" rtlCol="0">
            <a:spAutoFit/>
          </a:bodyPr>
          <a:lstStyle/>
          <a:p>
            <a:r>
              <a:rPr lang="en-US" sz="800" i="1" dirty="0"/>
              <a:t>Courtesy of Juan </a:t>
            </a:r>
            <a:r>
              <a:rPr lang="es-ES" sz="800" i="1" dirty="0"/>
              <a:t>Fernández García</a:t>
            </a:r>
            <a:r>
              <a:rPr lang="en-US" sz="800" i="1" dirty="0"/>
              <a:t>, Yale University</a:t>
            </a:r>
          </a:p>
        </p:txBody>
      </p:sp>
      <p:sp>
        <p:nvSpPr>
          <p:cNvPr id="24" name="TextBox 23"/>
          <p:cNvSpPr txBox="1"/>
          <p:nvPr/>
        </p:nvSpPr>
        <p:spPr>
          <a:xfrm>
            <a:off x="838200" y="4876800"/>
            <a:ext cx="3048000" cy="215444"/>
          </a:xfrm>
          <a:prstGeom prst="rect">
            <a:avLst/>
          </a:prstGeom>
          <a:noFill/>
        </p:spPr>
        <p:txBody>
          <a:bodyPr wrap="square" rtlCol="0">
            <a:spAutoFit/>
          </a:bodyPr>
          <a:lstStyle/>
          <a:p>
            <a:r>
              <a:rPr lang="en-US" sz="800" i="1" dirty="0"/>
              <a:t>Larriba et al., PCCP 2015</a:t>
            </a:r>
          </a:p>
        </p:txBody>
      </p:sp>
      <p:pic>
        <p:nvPicPr>
          <p:cNvPr id="7" name="Picture 2" descr="D:\Trabajo\ChemBioDraw\EMINCN2\16EMINCN2plus2[final2].png">
            <a:extLst>
              <a:ext uri="{FF2B5EF4-FFF2-40B4-BE49-F238E27FC236}">
                <a16:creationId xmlns:a16="http://schemas.microsoft.com/office/drawing/2014/main" id="{1A8A846A-0D96-4E9D-9500-85AC9DE158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9091" y="3621840"/>
            <a:ext cx="392707" cy="408468"/>
          </a:xfrm>
          <a:prstGeom prst="rect">
            <a:avLst/>
          </a:prstGeom>
          <a:noFill/>
        </p:spPr>
      </p:pic>
      <p:pic>
        <p:nvPicPr>
          <p:cNvPr id="8" name="Picture 3" descr="D:\Trabajo\ChemBioDraw\EMINCN2\32EMINCN2plus3[final1].png">
            <a:extLst>
              <a:ext uri="{FF2B5EF4-FFF2-40B4-BE49-F238E27FC236}">
                <a16:creationId xmlns:a16="http://schemas.microsoft.com/office/drawing/2014/main" id="{DA1D92BE-9AA8-4B7A-84D2-9F683BD4D83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94800" y="2375490"/>
            <a:ext cx="672062" cy="639872"/>
          </a:xfrm>
          <a:prstGeom prst="rect">
            <a:avLst/>
          </a:prstGeom>
          <a:noFill/>
        </p:spPr>
      </p:pic>
      <p:pic>
        <p:nvPicPr>
          <p:cNvPr id="9" name="Picture 4" descr="D:\Trabajo\ChemBioDraw\EMINCN2\64EMINCN2plus4[final3].png">
            <a:extLst>
              <a:ext uri="{FF2B5EF4-FFF2-40B4-BE49-F238E27FC236}">
                <a16:creationId xmlns:a16="http://schemas.microsoft.com/office/drawing/2014/main" id="{81EFEDAE-AA38-40E7-BFF3-E55CA41FC36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52600" y="2270345"/>
            <a:ext cx="862049" cy="823388"/>
          </a:xfrm>
          <a:prstGeom prst="rect">
            <a:avLst/>
          </a:prstGeom>
          <a:noFill/>
        </p:spPr>
      </p:pic>
      <p:pic>
        <p:nvPicPr>
          <p:cNvPr id="10" name="Picture 5" descr="D:\Trabajo\ChemBioDraw\EMINCN2\128EMINCN2[finalball3].png">
            <a:extLst>
              <a:ext uri="{FF2B5EF4-FFF2-40B4-BE49-F238E27FC236}">
                <a16:creationId xmlns:a16="http://schemas.microsoft.com/office/drawing/2014/main" id="{F3542910-D65B-4A7E-A20A-90D25CEB441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61234" y="728273"/>
            <a:ext cx="1125066" cy="1020536"/>
          </a:xfrm>
          <a:prstGeom prst="rect">
            <a:avLst/>
          </a:prstGeom>
          <a:noFill/>
        </p:spPr>
      </p:pic>
      <p:pic>
        <p:nvPicPr>
          <p:cNvPr id="11" name="Picture 6" descr="D:\Trabajo\ChemBioDraw\EMINCN2\256EMINCN2[final4].png">
            <a:extLst>
              <a:ext uri="{FF2B5EF4-FFF2-40B4-BE49-F238E27FC236}">
                <a16:creationId xmlns:a16="http://schemas.microsoft.com/office/drawing/2014/main" id="{D020433B-DD78-4769-BC48-341E883AA7C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97661" y="1789134"/>
            <a:ext cx="1413248" cy="1421937"/>
          </a:xfrm>
          <a:prstGeom prst="rect">
            <a:avLst/>
          </a:prstGeom>
          <a:noFill/>
        </p:spPr>
      </p:pic>
      <p:pic>
        <p:nvPicPr>
          <p:cNvPr id="12" name="Picture 7" descr="D:\Trabajo\ChemBioDraw\EMINCN2\512EMINCN2akaBigBertha.png">
            <a:extLst>
              <a:ext uri="{FF2B5EF4-FFF2-40B4-BE49-F238E27FC236}">
                <a16:creationId xmlns:a16="http://schemas.microsoft.com/office/drawing/2014/main" id="{27470D27-0C67-4472-9B4C-EFE4FE9DE51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73993" y="457200"/>
            <a:ext cx="2139914" cy="2061809"/>
          </a:xfrm>
          <a:prstGeom prst="rect">
            <a:avLst/>
          </a:prstGeom>
          <a:noFill/>
        </p:spPr>
      </p:pic>
    </p:spTree>
    <p:extLst>
      <p:ext uri="{BB962C8B-B14F-4D97-AF65-F5344CB8AC3E}">
        <p14:creationId xmlns:p14="http://schemas.microsoft.com/office/powerpoint/2010/main" val="200689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524000" y="432703"/>
            <a:ext cx="6477000" cy="338554"/>
          </a:xfrm>
          <a:prstGeom prst="rect">
            <a:avLst/>
          </a:prstGeom>
          <a:noFill/>
          <a:ln w="9525">
            <a:noFill/>
            <a:miter lim="800000"/>
            <a:headEnd/>
            <a:tailEnd/>
          </a:ln>
          <a:effectLst/>
        </p:spPr>
        <p:txBody>
          <a:bodyPr wrap="square">
            <a:spAutoFit/>
          </a:bodyPr>
          <a:lstStyle/>
          <a:p>
            <a:pPr>
              <a:spcBef>
                <a:spcPct val="50000"/>
              </a:spcBef>
            </a:pPr>
            <a:r>
              <a:rPr lang="en-US" sz="1600" b="1" i="1" dirty="0"/>
              <a:t>EMINCN2 All Results</a:t>
            </a:r>
          </a:p>
        </p:txBody>
      </p:sp>
      <p:grpSp>
        <p:nvGrpSpPr>
          <p:cNvPr id="89" name="Group 88"/>
          <p:cNvGrpSpPr/>
          <p:nvPr/>
        </p:nvGrpSpPr>
        <p:grpSpPr>
          <a:xfrm>
            <a:off x="0" y="1295400"/>
            <a:ext cx="8915400" cy="5455520"/>
            <a:chOff x="0" y="1295400"/>
            <a:chExt cx="8915400" cy="5455520"/>
          </a:xfrm>
        </p:grpSpPr>
        <p:sp>
          <p:nvSpPr>
            <p:cNvPr id="6" name="Right Arrow 5"/>
            <p:cNvSpPr/>
            <p:nvPr/>
          </p:nvSpPr>
          <p:spPr>
            <a:xfrm rot="21229914">
              <a:off x="6484870" y="3205412"/>
              <a:ext cx="1524000" cy="228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562470" y="3426781"/>
              <a:ext cx="6658252" cy="1251751"/>
            </a:xfrm>
            <a:custGeom>
              <a:avLst/>
              <a:gdLst>
                <a:gd name="connsiteX0" fmla="*/ 0 w 6658252"/>
                <a:gd name="connsiteY0" fmla="*/ 1251751 h 1251751"/>
                <a:gd name="connsiteX1" fmla="*/ 710213 w 6658252"/>
                <a:gd name="connsiteY1" fmla="*/ 985421 h 1251751"/>
                <a:gd name="connsiteX2" fmla="*/ 1438182 w 6658252"/>
                <a:gd name="connsiteY2" fmla="*/ 781235 h 1251751"/>
                <a:gd name="connsiteX3" fmla="*/ 2210540 w 6658252"/>
                <a:gd name="connsiteY3" fmla="*/ 594803 h 1251751"/>
                <a:gd name="connsiteX4" fmla="*/ 3124940 w 6658252"/>
                <a:gd name="connsiteY4" fmla="*/ 426128 h 1251751"/>
                <a:gd name="connsiteX5" fmla="*/ 4145872 w 6658252"/>
                <a:gd name="connsiteY5" fmla="*/ 284085 h 1251751"/>
                <a:gd name="connsiteX6" fmla="*/ 5308847 w 6658252"/>
                <a:gd name="connsiteY6" fmla="*/ 150920 h 1251751"/>
                <a:gd name="connsiteX7" fmla="*/ 6658252 w 6658252"/>
                <a:gd name="connsiteY7" fmla="*/ 0 h 125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8252" h="1251751">
                  <a:moveTo>
                    <a:pt x="0" y="1251751"/>
                  </a:moveTo>
                  <a:cubicBezTo>
                    <a:pt x="235258" y="1157795"/>
                    <a:pt x="470516" y="1063840"/>
                    <a:pt x="710213" y="985421"/>
                  </a:cubicBezTo>
                  <a:cubicBezTo>
                    <a:pt x="949910" y="907002"/>
                    <a:pt x="1188127" y="846338"/>
                    <a:pt x="1438182" y="781235"/>
                  </a:cubicBezTo>
                  <a:cubicBezTo>
                    <a:pt x="1688237" y="716132"/>
                    <a:pt x="1929414" y="653987"/>
                    <a:pt x="2210540" y="594803"/>
                  </a:cubicBezTo>
                  <a:cubicBezTo>
                    <a:pt x="2491666" y="535619"/>
                    <a:pt x="2802385" y="477914"/>
                    <a:pt x="3124940" y="426128"/>
                  </a:cubicBezTo>
                  <a:cubicBezTo>
                    <a:pt x="3447495" y="374342"/>
                    <a:pt x="3781887" y="329953"/>
                    <a:pt x="4145872" y="284085"/>
                  </a:cubicBezTo>
                  <a:cubicBezTo>
                    <a:pt x="4509857" y="238217"/>
                    <a:pt x="5308847" y="150920"/>
                    <a:pt x="5308847" y="150920"/>
                  </a:cubicBezTo>
                  <a:lnTo>
                    <a:pt x="6658252" y="0"/>
                  </a:lnTo>
                </a:path>
              </a:pathLst>
            </a:cu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791200" y="3733800"/>
              <a:ext cx="1981200" cy="923330"/>
            </a:xfrm>
            <a:prstGeom prst="rect">
              <a:avLst/>
            </a:prstGeom>
            <a:noFill/>
          </p:spPr>
          <p:txBody>
            <a:bodyPr wrap="square" rtlCol="0">
              <a:spAutoFit/>
            </a:bodyPr>
            <a:lstStyle/>
            <a:p>
              <a:r>
                <a:rPr lang="en-US" dirty="0">
                  <a:solidFill>
                    <a:schemeClr val="bg1"/>
                  </a:solidFill>
                </a:rPr>
                <a:t>Will reach 1.36 at around 240000 atoms ~ 3MDa</a:t>
              </a:r>
            </a:p>
          </p:txBody>
        </p:sp>
        <p:pic>
          <p:nvPicPr>
            <p:cNvPr id="7" name="Picture 55"/>
            <p:cNvPicPr>
              <a:picLocks noChangeAspect="1" noChangeArrowheads="1"/>
            </p:cNvPicPr>
            <p:nvPr/>
          </p:nvPicPr>
          <p:blipFill>
            <a:blip r:embed="rId2" cstate="email">
              <a:extLst>
                <a:ext uri="{28A0092B-C50C-407E-A947-70E740481C1C}">
                  <a14:useLocalDpi xmlns:a14="http://schemas.microsoft.com/office/drawing/2010/main"/>
                </a:ext>
              </a:extLst>
            </a:blip>
            <a:srcRect l="1377" r="4130"/>
            <a:stretch>
              <a:fillRect/>
            </a:stretch>
          </p:blipFill>
          <p:spPr bwMode="auto">
            <a:xfrm>
              <a:off x="0" y="1295400"/>
              <a:ext cx="8915400" cy="5455520"/>
            </a:xfrm>
            <a:prstGeom prst="rect">
              <a:avLst/>
            </a:prstGeom>
            <a:noFill/>
            <a:ln w="9525">
              <a:noFill/>
              <a:miter lim="800000"/>
              <a:headEnd/>
              <a:tailEnd/>
            </a:ln>
            <a:effectLst/>
          </p:spPr>
        </p:pic>
        <p:pic>
          <p:nvPicPr>
            <p:cNvPr id="53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3429000"/>
              <a:ext cx="1239732" cy="1447799"/>
            </a:xfrm>
            <a:prstGeom prst="rect">
              <a:avLst/>
            </a:prstGeom>
            <a:noFill/>
            <a:ln w="9525">
              <a:noFill/>
              <a:miter lim="800000"/>
              <a:headEnd/>
              <a:tailEnd/>
            </a:ln>
          </p:spPr>
        </p:pic>
        <p:sp>
          <p:nvSpPr>
            <p:cNvPr id="13" name="TextBox 12"/>
            <p:cNvSpPr txBox="1"/>
            <p:nvPr/>
          </p:nvSpPr>
          <p:spPr>
            <a:xfrm>
              <a:off x="7848600" y="3505200"/>
              <a:ext cx="914400" cy="1762021"/>
            </a:xfrm>
            <a:prstGeom prst="rect">
              <a:avLst/>
            </a:prstGeom>
            <a:solidFill>
              <a:schemeClr val="tx1"/>
            </a:solidFill>
          </p:spPr>
          <p:txBody>
            <a:bodyPr wrap="square" rtlCol="0">
              <a:spAutoFit/>
            </a:bodyPr>
            <a:lstStyle/>
            <a:p>
              <a:r>
                <a:rPr lang="en-US" sz="1550" b="1" i="1" dirty="0">
                  <a:solidFill>
                    <a:schemeClr val="bg1"/>
                  </a:solidFill>
                </a:rPr>
                <a:t>DHSS</a:t>
              </a:r>
            </a:p>
            <a:p>
              <a:r>
                <a:rPr lang="en-US" sz="1550" b="1" i="1" dirty="0">
                  <a:solidFill>
                    <a:schemeClr val="bg1"/>
                  </a:solidFill>
                </a:rPr>
                <a:t>EHSS</a:t>
              </a:r>
            </a:p>
            <a:p>
              <a:r>
                <a:rPr lang="en-US" sz="1550" b="1" i="1" dirty="0">
                  <a:solidFill>
                    <a:schemeClr val="bg1"/>
                  </a:solidFill>
                </a:rPr>
                <a:t>PA</a:t>
              </a:r>
            </a:p>
            <a:p>
              <a:r>
                <a:rPr lang="en-US" sz="1550" b="1" i="1" dirty="0">
                  <a:solidFill>
                    <a:schemeClr val="bg1"/>
                  </a:solidFill>
                </a:rPr>
                <a:t>TM</a:t>
              </a:r>
            </a:p>
            <a:p>
              <a:r>
                <a:rPr lang="en-US" sz="1550" b="1" i="1" dirty="0">
                  <a:solidFill>
                    <a:schemeClr val="bg1"/>
                  </a:solidFill>
                </a:rPr>
                <a:t>PA*1.36</a:t>
              </a:r>
            </a:p>
            <a:p>
              <a:r>
                <a:rPr lang="en-US" sz="1550" b="1" i="1" dirty="0">
                  <a:solidFill>
                    <a:schemeClr val="bg1"/>
                  </a:solidFill>
                </a:rPr>
                <a:t>TM LJN2</a:t>
              </a:r>
            </a:p>
            <a:p>
              <a:r>
                <a:rPr lang="en-US" sz="1550" b="1" i="1" dirty="0">
                  <a:solidFill>
                    <a:schemeClr val="bg1"/>
                  </a:solidFill>
                </a:rPr>
                <a:t>TMLJ He</a:t>
              </a:r>
            </a:p>
          </p:txBody>
        </p:sp>
        <p:pic>
          <p:nvPicPr>
            <p:cNvPr id="532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0150" y="4500979"/>
              <a:ext cx="1128337" cy="310125"/>
            </a:xfrm>
            <a:prstGeom prst="rect">
              <a:avLst/>
            </a:prstGeom>
            <a:noFill/>
            <a:ln w="9525">
              <a:noFill/>
              <a:miter lim="800000"/>
              <a:headEnd/>
              <a:tailEnd/>
            </a:ln>
          </p:spPr>
        </p:pic>
        <p:sp>
          <p:nvSpPr>
            <p:cNvPr id="14" name="TextBox 13"/>
            <p:cNvSpPr txBox="1"/>
            <p:nvPr/>
          </p:nvSpPr>
          <p:spPr>
            <a:xfrm>
              <a:off x="6241256" y="4450556"/>
              <a:ext cx="1219200" cy="330860"/>
            </a:xfrm>
            <a:prstGeom prst="rect">
              <a:avLst/>
            </a:prstGeom>
            <a:noFill/>
          </p:spPr>
          <p:txBody>
            <a:bodyPr wrap="square" rtlCol="0">
              <a:spAutoFit/>
            </a:bodyPr>
            <a:lstStyle/>
            <a:p>
              <a:r>
                <a:rPr lang="en-US" sz="1550" b="1" i="1" dirty="0">
                  <a:solidFill>
                    <a:schemeClr val="bg1"/>
                  </a:solidFill>
                </a:rPr>
                <a:t>240MDa</a:t>
              </a:r>
            </a:p>
          </p:txBody>
        </p:sp>
        <p:cxnSp>
          <p:nvCxnSpPr>
            <p:cNvPr id="19" name="Straight Connector 18"/>
            <p:cNvCxnSpPr/>
            <p:nvPr/>
          </p:nvCxnSpPr>
          <p:spPr>
            <a:xfrm>
              <a:off x="2590800" y="1676400"/>
              <a:ext cx="723900" cy="2590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61360" y="1927860"/>
              <a:ext cx="762000" cy="228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008120" y="1889760"/>
              <a:ext cx="906780"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884420" y="1889760"/>
              <a:ext cx="975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821680" y="1882140"/>
              <a:ext cx="1165860" cy="76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880860" y="1790700"/>
              <a:ext cx="929640" cy="914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12380" y="4861560"/>
              <a:ext cx="2895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659380" y="1638300"/>
              <a:ext cx="510540" cy="13716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352800" y="1623060"/>
              <a:ext cx="563880" cy="10668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137660" y="1668780"/>
              <a:ext cx="624840" cy="6096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953000" y="1661160"/>
              <a:ext cx="815340" cy="9906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943600" y="1645920"/>
              <a:ext cx="891540" cy="10668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010400" y="1630680"/>
              <a:ext cx="662940" cy="2286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573328" y="4374356"/>
              <a:ext cx="327660"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752600" y="1497940"/>
              <a:ext cx="914400" cy="330860"/>
            </a:xfrm>
            <a:prstGeom prst="rect">
              <a:avLst/>
            </a:prstGeom>
            <a:noFill/>
          </p:spPr>
          <p:txBody>
            <a:bodyPr wrap="square" rtlCol="0">
              <a:spAutoFit/>
            </a:bodyPr>
            <a:lstStyle/>
            <a:p>
              <a:r>
                <a:rPr lang="en-US" sz="1550" b="1" i="1" dirty="0">
                  <a:solidFill>
                    <a:srgbClr val="C00000"/>
                  </a:solidFill>
                </a:rPr>
                <a:t>TM LJN2</a:t>
              </a:r>
            </a:p>
          </p:txBody>
        </p:sp>
        <p:sp>
          <p:nvSpPr>
            <p:cNvPr id="65" name="TextBox 64"/>
            <p:cNvSpPr txBox="1"/>
            <p:nvPr/>
          </p:nvSpPr>
          <p:spPr>
            <a:xfrm>
              <a:off x="7772400" y="1497940"/>
              <a:ext cx="914400" cy="330860"/>
            </a:xfrm>
            <a:prstGeom prst="rect">
              <a:avLst/>
            </a:prstGeom>
            <a:noFill/>
          </p:spPr>
          <p:txBody>
            <a:bodyPr wrap="square" rtlCol="0">
              <a:spAutoFit/>
            </a:bodyPr>
            <a:lstStyle/>
            <a:p>
              <a:r>
                <a:rPr lang="en-US" sz="1550" b="1" i="1" dirty="0">
                  <a:solidFill>
                    <a:schemeClr val="bg1"/>
                  </a:solidFill>
                </a:rPr>
                <a:t>Diff TM</a:t>
              </a:r>
            </a:p>
          </p:txBody>
        </p:sp>
        <p:pic>
          <p:nvPicPr>
            <p:cNvPr id="53253"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l="24074" t="25002"/>
            <a:stretch>
              <a:fillRect/>
            </a:stretch>
          </p:blipFill>
          <p:spPr bwMode="auto">
            <a:xfrm>
              <a:off x="7632858" y="3869056"/>
              <a:ext cx="312420" cy="45719"/>
            </a:xfrm>
            <a:prstGeom prst="rect">
              <a:avLst/>
            </a:prstGeom>
            <a:noFill/>
            <a:ln w="9525">
              <a:noFill/>
              <a:miter lim="800000"/>
              <a:headEnd/>
              <a:tailEnd/>
            </a:ln>
            <a:effectLst/>
          </p:spPr>
        </p:pic>
        <p:cxnSp>
          <p:nvCxnSpPr>
            <p:cNvPr id="70" name="Straight Connector 69"/>
            <p:cNvCxnSpPr/>
            <p:nvPr/>
          </p:nvCxnSpPr>
          <p:spPr>
            <a:xfrm flipV="1">
              <a:off x="2583180" y="4495800"/>
              <a:ext cx="701040" cy="28956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3253740" y="4282440"/>
              <a:ext cx="7620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000500" y="4069080"/>
              <a:ext cx="891540" cy="22098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4884420" y="3939540"/>
              <a:ext cx="990600" cy="12954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867400" y="3680460"/>
              <a:ext cx="1082040" cy="25908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934200" y="3352800"/>
              <a:ext cx="861060" cy="32766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620000" y="5105400"/>
              <a:ext cx="28194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2971800" y="4648200"/>
            <a:ext cx="914400" cy="330860"/>
          </a:xfrm>
          <a:prstGeom prst="rect">
            <a:avLst/>
          </a:prstGeom>
          <a:noFill/>
        </p:spPr>
        <p:txBody>
          <a:bodyPr wrap="square" rtlCol="0">
            <a:spAutoFit/>
          </a:bodyPr>
          <a:lstStyle/>
          <a:p>
            <a:r>
              <a:rPr lang="en-US" sz="1550" b="1" i="1" dirty="0">
                <a:solidFill>
                  <a:schemeClr val="accent3"/>
                </a:solidFill>
              </a:rPr>
              <a:t>TM </a:t>
            </a:r>
            <a:r>
              <a:rPr lang="en-US" sz="1550" b="1" i="1" dirty="0" err="1">
                <a:solidFill>
                  <a:schemeClr val="accent3"/>
                </a:solidFill>
              </a:rPr>
              <a:t>LJHe</a:t>
            </a:r>
            <a:endParaRPr lang="en-US" sz="1550" b="1" i="1" dirty="0">
              <a:solidFill>
                <a:schemeClr val="accent3"/>
              </a:solidFill>
            </a:endParaRPr>
          </a:p>
        </p:txBody>
      </p:sp>
      <p:sp>
        <p:nvSpPr>
          <p:cNvPr id="37" name="TextBox 36"/>
          <p:cNvSpPr txBox="1"/>
          <p:nvPr/>
        </p:nvSpPr>
        <p:spPr>
          <a:xfrm>
            <a:off x="838200" y="6248400"/>
            <a:ext cx="2819400" cy="369332"/>
          </a:xfrm>
          <a:prstGeom prst="rect">
            <a:avLst/>
          </a:prstGeom>
          <a:noFill/>
        </p:spPr>
        <p:txBody>
          <a:bodyPr wrap="square" rtlCol="0">
            <a:spAutoFit/>
          </a:bodyPr>
          <a:lstStyle/>
          <a:p>
            <a:r>
              <a:rPr lang="en-US" i="1" dirty="0"/>
              <a:t>Larriba et al., PCCP 2015</a:t>
            </a:r>
          </a:p>
        </p:txBody>
      </p:sp>
      <p:sp>
        <p:nvSpPr>
          <p:cNvPr id="38" name="Rectangle 37">
            <a:extLst>
              <a:ext uri="{FF2B5EF4-FFF2-40B4-BE49-F238E27FC236}">
                <a16:creationId xmlns:a16="http://schemas.microsoft.com/office/drawing/2014/main" id="{C417793C-B4AF-49D8-93E4-01150387F61C}"/>
              </a:ext>
            </a:extLst>
          </p:cNvPr>
          <p:cNvSpPr/>
          <p:nvPr/>
        </p:nvSpPr>
        <p:spPr>
          <a:xfrm>
            <a:off x="7513796" y="4731872"/>
            <a:ext cx="1173004" cy="52250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236B998-6E01-4A17-9927-990BFFB0D49C}"/>
              </a:ext>
            </a:extLst>
          </p:cNvPr>
          <p:cNvSpPr/>
          <p:nvPr/>
        </p:nvSpPr>
        <p:spPr>
          <a:xfrm>
            <a:off x="1375718" y="1030946"/>
            <a:ext cx="6787948" cy="369332"/>
          </a:xfrm>
          <a:prstGeom prst="rect">
            <a:avLst/>
          </a:prstGeom>
        </p:spPr>
        <p:txBody>
          <a:bodyPr wrap="none">
            <a:spAutoFit/>
          </a:bodyPr>
          <a:lstStyle/>
          <a:p>
            <a:pPr>
              <a:buFont typeface="Arial" pitchFamily="34" charset="0"/>
              <a:buChar char="•"/>
            </a:pPr>
            <a:r>
              <a:rPr lang="en-US" dirty="0"/>
              <a:t>Collision Cross Sections are strikingly different depending on the gas!!</a:t>
            </a:r>
          </a:p>
        </p:txBody>
      </p:sp>
      <p:sp>
        <p:nvSpPr>
          <p:cNvPr id="40" name="Rectangle 39">
            <a:extLst>
              <a:ext uri="{FF2B5EF4-FFF2-40B4-BE49-F238E27FC236}">
                <a16:creationId xmlns:a16="http://schemas.microsoft.com/office/drawing/2014/main" id="{294ACC80-A2EE-48D1-9B94-E9FA81CFE2BC}"/>
              </a:ext>
            </a:extLst>
          </p:cNvPr>
          <p:cNvSpPr/>
          <p:nvPr/>
        </p:nvSpPr>
        <p:spPr>
          <a:xfrm>
            <a:off x="7506176" y="4256306"/>
            <a:ext cx="1164602" cy="23431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85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828800"/>
            <a:ext cx="7162800" cy="3785652"/>
          </a:xfrm>
          <a:prstGeom prst="rect">
            <a:avLst/>
          </a:prstGeom>
        </p:spPr>
        <p:txBody>
          <a:bodyPr wrap="square">
            <a:spAutoFit/>
          </a:bodyPr>
          <a:lstStyle/>
          <a:p>
            <a:pPr algn="ctr"/>
            <a:r>
              <a:rPr lang="en-US" sz="8000" b="1" i="1" dirty="0"/>
              <a:t>COUPLING </a:t>
            </a:r>
            <a:r>
              <a:rPr lang="en-US" sz="8000" b="1" i="1" dirty="0" err="1"/>
              <a:t>IMoS</a:t>
            </a:r>
            <a:r>
              <a:rPr lang="en-US" sz="8000" b="1" i="1" dirty="0"/>
              <a:t> to Molecular Dynamics</a:t>
            </a:r>
            <a:endParaRPr lang="en-US" sz="8000" i="1" dirty="0"/>
          </a:p>
        </p:txBody>
      </p:sp>
    </p:spTree>
    <p:extLst>
      <p:ext uri="{BB962C8B-B14F-4D97-AF65-F5344CB8AC3E}">
        <p14:creationId xmlns:p14="http://schemas.microsoft.com/office/powerpoint/2010/main" val="104508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BAE055C-A4A3-4BA7-BB7A-2F8C4FF80A63}"/>
              </a:ext>
            </a:extLst>
          </p:cNvPr>
          <p:cNvGrpSpPr/>
          <p:nvPr/>
        </p:nvGrpSpPr>
        <p:grpSpPr>
          <a:xfrm>
            <a:off x="4648200" y="1295400"/>
            <a:ext cx="4700890" cy="6553643"/>
            <a:chOff x="4648200" y="1295400"/>
            <a:chExt cx="4700890" cy="6553643"/>
          </a:xfrm>
        </p:grpSpPr>
        <p:sp>
          <p:nvSpPr>
            <p:cNvPr id="30" name="Oval 29"/>
            <p:cNvSpPr/>
            <p:nvPr/>
          </p:nvSpPr>
          <p:spPr>
            <a:xfrm>
              <a:off x="6527622" y="6477443"/>
              <a:ext cx="1371600" cy="1371600"/>
            </a:xfrm>
            <a:prstGeom prst="ellipse">
              <a:avLst/>
            </a:prstGeom>
            <a:solidFill>
              <a:schemeClr val="bg1">
                <a:lumMod val="50000"/>
              </a:schemeClr>
            </a:solidFill>
            <a:ln>
              <a:solidFill>
                <a:schemeClr val="bg1">
                  <a:lumMod val="50000"/>
                </a:schemeClr>
              </a:solidFill>
            </a:ln>
            <a:effectLst/>
            <a:scene3d>
              <a:camera prst="isometricOffAxis2Left"/>
              <a:lightRig rig="threePt" dir="t"/>
            </a:scene3d>
            <a:sp3d prstMaterial="translucentPowder">
              <a:bevelT w="762000" h="762000"/>
              <a:bevelB w="762000" h="762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D7E720B-9DC0-4C68-91D3-DABAC1EFB78C}"/>
                </a:ext>
              </a:extLst>
            </p:cNvPr>
            <p:cNvGrpSpPr/>
            <p:nvPr/>
          </p:nvGrpSpPr>
          <p:grpSpPr>
            <a:xfrm>
              <a:off x="4648200" y="1295400"/>
              <a:ext cx="4700890" cy="6203309"/>
              <a:chOff x="4648200" y="1295400"/>
              <a:chExt cx="4700890" cy="6203309"/>
            </a:xfrm>
          </p:grpSpPr>
          <p:sp>
            <p:nvSpPr>
              <p:cNvPr id="28" name="Oval 27"/>
              <p:cNvSpPr/>
              <p:nvPr/>
            </p:nvSpPr>
            <p:spPr>
              <a:xfrm>
                <a:off x="7521847" y="5969848"/>
                <a:ext cx="1371600" cy="1371600"/>
              </a:xfrm>
              <a:prstGeom prst="ellipse">
                <a:avLst/>
              </a:prstGeom>
              <a:solidFill>
                <a:schemeClr val="bg1">
                  <a:lumMod val="50000"/>
                </a:schemeClr>
              </a:solidFill>
              <a:ln>
                <a:solidFill>
                  <a:schemeClr val="bg1">
                    <a:lumMod val="50000"/>
                  </a:schemeClr>
                </a:solidFill>
              </a:ln>
              <a:effectLst/>
              <a:scene3d>
                <a:camera prst="isometricOffAxis2Left"/>
                <a:lightRig rig="threePt" dir="t"/>
              </a:scene3d>
              <a:sp3d prstMaterial="translucentPowder">
                <a:bevelT w="762000" h="762000"/>
                <a:bevelB w="762000" h="762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528155" y="6017702"/>
                <a:ext cx="1371600" cy="1371600"/>
              </a:xfrm>
              <a:prstGeom prst="ellipse">
                <a:avLst/>
              </a:prstGeom>
              <a:solidFill>
                <a:schemeClr val="tx1">
                  <a:lumMod val="50000"/>
                  <a:lumOff val="50000"/>
                </a:schemeClr>
              </a:solidFill>
              <a:ln>
                <a:solidFill>
                  <a:schemeClr val="tx1">
                    <a:lumMod val="50000"/>
                    <a:lumOff val="50000"/>
                  </a:schemeClr>
                </a:solidFill>
              </a:ln>
              <a:effectLst/>
              <a:scene3d>
                <a:camera prst="isometricOffAxis2Left"/>
                <a:lightRig rig="threePt" dir="t"/>
              </a:scene3d>
              <a:sp3d prstMaterial="plastic">
                <a:bevelT w="635000" h="635000"/>
                <a:bevelB w="635000" h="635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B29DCBF-4F38-4FD5-A478-6D4E929FAFF7}"/>
                  </a:ext>
                </a:extLst>
              </p:cNvPr>
              <p:cNvGrpSpPr/>
              <p:nvPr/>
            </p:nvGrpSpPr>
            <p:grpSpPr>
              <a:xfrm>
                <a:off x="5334000" y="1295400"/>
                <a:ext cx="4015090" cy="5867400"/>
                <a:chOff x="5334000" y="1295400"/>
                <a:chExt cx="4015090" cy="5867400"/>
              </a:xfrm>
            </p:grpSpPr>
            <p:sp>
              <p:nvSpPr>
                <p:cNvPr id="22" name="Oval 21"/>
                <p:cNvSpPr/>
                <p:nvPr/>
              </p:nvSpPr>
              <p:spPr>
                <a:xfrm>
                  <a:off x="7284210" y="5165329"/>
                  <a:ext cx="1371600" cy="1371600"/>
                </a:xfrm>
                <a:prstGeom prst="ellipse">
                  <a:avLst/>
                </a:prstGeom>
                <a:solidFill>
                  <a:schemeClr val="bg1">
                    <a:lumMod val="50000"/>
                  </a:schemeClr>
                </a:solidFill>
                <a:ln>
                  <a:solidFill>
                    <a:schemeClr val="bg1">
                      <a:lumMod val="50000"/>
                    </a:schemeClr>
                  </a:solidFill>
                </a:ln>
                <a:effectLst/>
                <a:scene3d>
                  <a:camera prst="isometricOffAxis2Left"/>
                  <a:lightRig rig="threePt" dir="t"/>
                </a:scene3d>
                <a:sp3d prstMaterial="translucentPowder">
                  <a:bevelT w="762000" h="762000"/>
                  <a:bevelB w="762000" h="762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32261" y="5292514"/>
                  <a:ext cx="1371600" cy="1371600"/>
                </a:xfrm>
                <a:prstGeom prst="ellipse">
                  <a:avLst/>
                </a:prstGeom>
                <a:effectLst/>
                <a:scene3d>
                  <a:camera prst="isometricOffAxis2Left"/>
                  <a:lightRig rig="threePt" dir="t"/>
                </a:scene3d>
                <a:sp3d prstMaterial="translucentPowder">
                  <a:bevelT w="762000" h="762000"/>
                  <a:bevelB w="762000" h="762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57509" y="4824307"/>
                  <a:ext cx="1371600" cy="1371600"/>
                </a:xfrm>
                <a:prstGeom prst="ellipse">
                  <a:avLst/>
                </a:prstGeom>
                <a:effectLst/>
                <a:scene3d>
                  <a:camera prst="isometricOffAxis2Left"/>
                  <a:lightRig rig="threePt" dir="t"/>
                </a:scene3d>
                <a:sp3d prstMaterial="plastic">
                  <a:bevelT w="635000" h="635000"/>
                  <a:bevelB w="635000" h="635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91199" y="3322320"/>
                  <a:ext cx="1371600" cy="1371600"/>
                </a:xfrm>
                <a:prstGeom prst="ellipse">
                  <a:avLst/>
                </a:prstGeom>
                <a:effectLst/>
                <a:scene3d>
                  <a:camera prst="isometricOffAxis2Left"/>
                  <a:lightRig rig="threePt" dir="t"/>
                </a:scene3d>
                <a:sp3d prstMaterial="translucentPowder">
                  <a:bevelT w="762000" h="762000"/>
                  <a:bevelB w="762000" h="762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29399" y="3322320"/>
                  <a:ext cx="1371600" cy="1371600"/>
                </a:xfrm>
                <a:prstGeom prst="ellipse">
                  <a:avLst/>
                </a:prstGeom>
                <a:effectLst/>
                <a:scene3d>
                  <a:camera prst="isometricOffAxis2Left"/>
                  <a:lightRig rig="threePt" dir="t"/>
                </a:scene3d>
                <a:sp3d prstMaterial="translucentPowder">
                  <a:bevelT w="762000" h="762000"/>
                  <a:bevelB w="762000" h="762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17657" y="3322320"/>
                  <a:ext cx="1371600" cy="1371600"/>
                </a:xfrm>
                <a:prstGeom prst="ellipse">
                  <a:avLst/>
                </a:prstGeom>
                <a:effectLst/>
                <a:scene3d>
                  <a:camera prst="isometricOffAxis2Left"/>
                  <a:lightRig rig="threePt" dir="t"/>
                </a:scene3d>
                <a:sp3d prstMaterial="plastic">
                  <a:bevelT w="635000" h="635000"/>
                  <a:bevelB w="635000" h="635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C:\Users\Dauntless\Desktop\He diffusion.pn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34000" y="1295400"/>
                  <a:ext cx="3779257" cy="2834640"/>
                </a:xfrm>
                <a:prstGeom prst="rect">
                  <a:avLst/>
                </a:prstGeom>
                <a:noFill/>
              </p:spPr>
            </p:pic>
            <p:sp>
              <p:nvSpPr>
                <p:cNvPr id="10" name="TextBox 9"/>
                <p:cNvSpPr txBox="1"/>
                <p:nvPr/>
              </p:nvSpPr>
              <p:spPr>
                <a:xfrm>
                  <a:off x="6443381" y="1303761"/>
                  <a:ext cx="985727" cy="369332"/>
                </a:xfrm>
                <a:prstGeom prst="rect">
                  <a:avLst/>
                </a:prstGeom>
                <a:noFill/>
              </p:spPr>
              <p:txBody>
                <a:bodyPr wrap="square" rtlCol="0">
                  <a:spAutoFit/>
                </a:bodyPr>
                <a:lstStyle/>
                <a:p>
                  <a:r>
                    <a:rPr lang="en-US" dirty="0"/>
                    <a:t>He/N</a:t>
                  </a:r>
                  <a:r>
                    <a:rPr lang="en-US" baseline="-25000" dirty="0"/>
                    <a:t>2</a:t>
                  </a:r>
                </a:p>
              </p:txBody>
            </p:sp>
            <p:sp>
              <p:nvSpPr>
                <p:cNvPr id="11" name="Oval 10"/>
                <p:cNvSpPr/>
                <p:nvPr/>
              </p:nvSpPr>
              <p:spPr>
                <a:xfrm>
                  <a:off x="5868960" y="4130040"/>
                  <a:ext cx="1371600" cy="1371600"/>
                </a:xfrm>
                <a:prstGeom prst="ellipse">
                  <a:avLst/>
                </a:prstGeom>
                <a:solidFill>
                  <a:schemeClr val="tx1">
                    <a:lumMod val="50000"/>
                    <a:lumOff val="50000"/>
                  </a:schemeClr>
                </a:solidFill>
                <a:ln>
                  <a:solidFill>
                    <a:schemeClr val="tx1">
                      <a:lumMod val="50000"/>
                      <a:lumOff val="50000"/>
                    </a:schemeClr>
                  </a:solidFill>
                </a:ln>
                <a:effectLst/>
                <a:scene3d>
                  <a:camera prst="isometricOffAxis2Left"/>
                  <a:lightRig rig="threePt" dir="t"/>
                </a:scene3d>
                <a:sp3d prstMaterial="plastic">
                  <a:bevelT w="635000" h="635000"/>
                  <a:bevelB w="635000" h="635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30206" y="3520440"/>
                  <a:ext cx="1371600" cy="1371600"/>
                </a:xfrm>
                <a:prstGeom prst="ellipse">
                  <a:avLst/>
                </a:prstGeom>
                <a:solidFill>
                  <a:schemeClr val="bg1">
                    <a:lumMod val="85000"/>
                  </a:schemeClr>
                </a:solidFill>
                <a:ln>
                  <a:solidFill>
                    <a:schemeClr val="bg1">
                      <a:lumMod val="75000"/>
                    </a:schemeClr>
                  </a:solidFill>
                </a:ln>
                <a:effectLst/>
                <a:scene3d>
                  <a:camera prst="isometricOffAxis2Left"/>
                  <a:lightRig rig="threePt" dir="t"/>
                </a:scene3d>
                <a:sp3d prstMaterial="plastic">
                  <a:bevelT w="635000" h="635000"/>
                  <a:bevelB w="635000" h="635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203861" y="3172461"/>
                  <a:ext cx="1371600" cy="1371600"/>
                </a:xfrm>
                <a:prstGeom prst="ellipse">
                  <a:avLst/>
                </a:prstGeom>
                <a:solidFill>
                  <a:schemeClr val="bg1">
                    <a:lumMod val="85000"/>
                  </a:schemeClr>
                </a:solidFill>
                <a:ln>
                  <a:solidFill>
                    <a:schemeClr val="bg1">
                      <a:lumMod val="85000"/>
                    </a:schemeClr>
                  </a:solidFill>
                </a:ln>
                <a:effectLst/>
                <a:scene3d>
                  <a:camera prst="isometricOffAxis2Left"/>
                  <a:lightRig rig="threePt" dir="t"/>
                </a:scene3d>
                <a:sp3d prstMaterial="translucentPowder">
                  <a:bevelT w="762000" h="762000"/>
                  <a:bevelB w="762000" h="762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82748" y="4355254"/>
                  <a:ext cx="1371600" cy="1371600"/>
                </a:xfrm>
                <a:prstGeom prst="ellipse">
                  <a:avLst/>
                </a:prstGeom>
                <a:solidFill>
                  <a:schemeClr val="bg1">
                    <a:lumMod val="50000"/>
                  </a:schemeClr>
                </a:solidFill>
                <a:ln>
                  <a:solidFill>
                    <a:schemeClr val="bg1">
                      <a:lumMod val="50000"/>
                    </a:schemeClr>
                  </a:solidFill>
                </a:ln>
                <a:effectLst/>
                <a:scene3d>
                  <a:camera prst="isometricOffAxis2Left"/>
                  <a:lightRig rig="threePt" dir="t"/>
                </a:scene3d>
                <a:sp3d prstMaterial="translucentPowder">
                  <a:bevelT w="762000" h="762000"/>
                  <a:bevelB w="762000" h="762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39000" y="4432299"/>
                  <a:ext cx="1371600" cy="1371600"/>
                </a:xfrm>
                <a:prstGeom prst="ellipse">
                  <a:avLst/>
                </a:prstGeom>
                <a:solidFill>
                  <a:schemeClr val="accent2">
                    <a:lumMod val="60000"/>
                    <a:lumOff val="40000"/>
                  </a:schemeClr>
                </a:solidFill>
                <a:ln>
                  <a:solidFill>
                    <a:schemeClr val="accent2">
                      <a:lumMod val="60000"/>
                      <a:lumOff val="40000"/>
                    </a:schemeClr>
                  </a:solidFill>
                </a:ln>
                <a:effectLst/>
                <a:scene3d>
                  <a:camera prst="isometricOffAxis2Left"/>
                  <a:lightRig rig="threePt" dir="t"/>
                </a:scene3d>
                <a:sp3d prstMaterial="translucentPowder">
                  <a:bevelT w="762000" h="762000"/>
                  <a:bevelB w="762000" h="762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84743" y="4705588"/>
                  <a:ext cx="1371600" cy="1371600"/>
                </a:xfrm>
                <a:prstGeom prst="ellipse">
                  <a:avLst/>
                </a:prstGeom>
                <a:solidFill>
                  <a:schemeClr val="tx1">
                    <a:lumMod val="50000"/>
                    <a:lumOff val="50000"/>
                  </a:schemeClr>
                </a:solidFill>
                <a:ln>
                  <a:solidFill>
                    <a:schemeClr val="tx1">
                      <a:lumMod val="50000"/>
                      <a:lumOff val="50000"/>
                    </a:schemeClr>
                  </a:solidFill>
                </a:ln>
                <a:effectLst/>
                <a:scene3d>
                  <a:camera prst="isometricOffAxis2Left"/>
                  <a:lightRig rig="threePt" dir="t"/>
                </a:scene3d>
                <a:sp3d prstMaterial="plastic">
                  <a:bevelT w="635000" h="635000"/>
                  <a:bevelB w="635000" h="635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23658" y="4159010"/>
                  <a:ext cx="1371600" cy="1371600"/>
                </a:xfrm>
                <a:prstGeom prst="ellipse">
                  <a:avLst/>
                </a:prstGeom>
                <a:solidFill>
                  <a:schemeClr val="accent2">
                    <a:lumMod val="75000"/>
                  </a:schemeClr>
                </a:solidFill>
                <a:ln>
                  <a:solidFill>
                    <a:schemeClr val="accent2">
                      <a:lumMod val="75000"/>
                    </a:schemeClr>
                  </a:solidFill>
                </a:ln>
                <a:effectLst/>
                <a:scene3d>
                  <a:camera prst="isometricOffAxis2Left"/>
                  <a:lightRig rig="threePt" dir="t"/>
                </a:scene3d>
                <a:sp3d prstMaterial="plastic">
                  <a:bevelT w="635000" h="635000"/>
                  <a:bevelB w="635000" h="635000"/>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67400" y="5791200"/>
                  <a:ext cx="1371600" cy="1371600"/>
                </a:xfrm>
                <a:prstGeom prst="ellipse">
                  <a:avLst/>
                </a:prstGeom>
                <a:solidFill>
                  <a:schemeClr val="bg1">
                    <a:lumMod val="50000"/>
                  </a:schemeClr>
                </a:solidFill>
                <a:ln>
                  <a:solidFill>
                    <a:schemeClr val="bg1">
                      <a:lumMod val="50000"/>
                    </a:schemeClr>
                  </a:solidFill>
                </a:ln>
                <a:effectLst/>
                <a:scene3d>
                  <a:camera prst="isometricOffAxis2Left"/>
                  <a:lightRig rig="threePt" dir="t"/>
                </a:scene3d>
                <a:sp3d prstMaterial="translucentPowder">
                  <a:bevelT w="762000" h="762000"/>
                  <a:bevelB w="762000" h="762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323818" y="5443404"/>
                  <a:ext cx="1371600" cy="1371600"/>
                </a:xfrm>
                <a:prstGeom prst="ellipse">
                  <a:avLst/>
                </a:prstGeom>
                <a:solidFill>
                  <a:schemeClr val="tx1">
                    <a:lumMod val="50000"/>
                    <a:lumOff val="50000"/>
                  </a:schemeClr>
                </a:solidFill>
                <a:ln>
                  <a:solidFill>
                    <a:schemeClr val="tx1">
                      <a:lumMod val="50000"/>
                      <a:lumOff val="50000"/>
                    </a:schemeClr>
                  </a:solidFill>
                </a:ln>
                <a:effectLst/>
                <a:scene3d>
                  <a:camera prst="isometricOffAxis2Left"/>
                  <a:lightRig rig="threePt" dir="t"/>
                </a:scene3d>
                <a:sp3d prstMaterial="plastic">
                  <a:bevelT w="635000" h="635000"/>
                  <a:bevelB w="635000" h="635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522380" y="5510107"/>
                  <a:ext cx="1371600" cy="1371600"/>
                </a:xfrm>
                <a:prstGeom prst="ellipse">
                  <a:avLst/>
                </a:prstGeom>
                <a:solidFill>
                  <a:schemeClr val="tx1">
                    <a:lumMod val="50000"/>
                    <a:lumOff val="50000"/>
                  </a:schemeClr>
                </a:solidFill>
                <a:ln>
                  <a:solidFill>
                    <a:schemeClr val="tx1">
                      <a:lumMod val="50000"/>
                      <a:lumOff val="50000"/>
                    </a:schemeClr>
                  </a:solidFill>
                </a:ln>
                <a:effectLst/>
                <a:scene3d>
                  <a:camera prst="isometricOffAxis2Left"/>
                  <a:lightRig rig="threePt" dir="t"/>
                </a:scene3d>
                <a:sp3d prstMaterial="plastic">
                  <a:bevelT w="635000" h="635000"/>
                  <a:bevelB w="635000" h="635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77490" y="5172286"/>
                  <a:ext cx="1371600" cy="1371600"/>
                </a:xfrm>
                <a:prstGeom prst="ellipse">
                  <a:avLst/>
                </a:prstGeom>
                <a:solidFill>
                  <a:schemeClr val="bg1">
                    <a:lumMod val="85000"/>
                  </a:schemeClr>
                </a:solidFill>
                <a:ln>
                  <a:solidFill>
                    <a:schemeClr val="bg1">
                      <a:lumMod val="75000"/>
                    </a:schemeClr>
                  </a:solidFill>
                </a:ln>
                <a:effectLst/>
                <a:scene3d>
                  <a:camera prst="isometricOffAxis2Left"/>
                  <a:lightRig rig="threePt" dir="t"/>
                </a:scene3d>
                <a:sp3d prstMaterial="plastic">
                  <a:bevelT w="635000" h="635000"/>
                  <a:bevelB w="635000" h="635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951145" y="4824307"/>
                  <a:ext cx="1371600" cy="1371600"/>
                </a:xfrm>
                <a:prstGeom prst="ellipse">
                  <a:avLst/>
                </a:prstGeom>
                <a:solidFill>
                  <a:schemeClr val="bg1">
                    <a:lumMod val="85000"/>
                  </a:schemeClr>
                </a:solidFill>
                <a:ln>
                  <a:solidFill>
                    <a:schemeClr val="bg1">
                      <a:lumMod val="85000"/>
                    </a:schemeClr>
                  </a:solidFill>
                </a:ln>
                <a:effectLst/>
                <a:scene3d>
                  <a:camera prst="isometricOffAxis2Left"/>
                  <a:lightRig rig="threePt" dir="t"/>
                </a:scene3d>
                <a:sp3d prstMaterial="translucentPowder">
                  <a:bevelT w="762000" h="762000"/>
                  <a:bevelB w="762000" h="762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7227960" y="5913967"/>
                <a:ext cx="1371600" cy="1371600"/>
              </a:xfrm>
              <a:prstGeom prst="ellipse">
                <a:avLst/>
              </a:prstGeom>
              <a:solidFill>
                <a:schemeClr val="bg1">
                  <a:lumMod val="85000"/>
                </a:schemeClr>
              </a:solidFill>
              <a:ln>
                <a:solidFill>
                  <a:schemeClr val="bg1">
                    <a:lumMod val="75000"/>
                  </a:schemeClr>
                </a:solidFill>
              </a:ln>
              <a:effectLst/>
              <a:scene3d>
                <a:camera prst="isometricOffAxis2Left"/>
                <a:lightRig rig="threePt" dir="t"/>
              </a:scene3d>
              <a:sp3d prstMaterial="plastic">
                <a:bevelT w="635000" h="635000"/>
                <a:bevelB w="635000" h="635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765259" y="6127109"/>
                <a:ext cx="1371600" cy="1371600"/>
              </a:xfrm>
              <a:prstGeom prst="ellipse">
                <a:avLst/>
              </a:prstGeom>
              <a:solidFill>
                <a:schemeClr val="bg1">
                  <a:lumMod val="85000"/>
                </a:schemeClr>
              </a:solidFill>
              <a:ln>
                <a:solidFill>
                  <a:schemeClr val="bg1">
                    <a:lumMod val="85000"/>
                  </a:schemeClr>
                </a:solidFill>
              </a:ln>
              <a:effectLst/>
              <a:scene3d>
                <a:camera prst="isometricOffAxis2Left"/>
                <a:lightRig rig="threePt" dir="t"/>
              </a:scene3d>
              <a:sp3d prstMaterial="translucentPowder">
                <a:bevelT w="762000" h="762000"/>
                <a:bevelB w="762000" h="7620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48200" y="1375172"/>
                <a:ext cx="1371600" cy="1371600"/>
              </a:xfrm>
              <a:prstGeom prst="ellipse">
                <a:avLst/>
              </a:prstGeom>
              <a:solidFill>
                <a:schemeClr val="accent3">
                  <a:lumMod val="75000"/>
                </a:schemeClr>
              </a:solidFill>
              <a:ln>
                <a:solidFill>
                  <a:schemeClr val="accent3">
                    <a:lumMod val="75000"/>
                  </a:schemeClr>
                </a:solidFill>
              </a:ln>
              <a:effectLst/>
              <a:scene3d>
                <a:camera prst="isometricOffAxis2Left"/>
                <a:lightRig rig="threePt" dir="t"/>
              </a:scene3d>
              <a:sp3d prstMaterial="plastic">
                <a:bevelT w="635000" h="635000"/>
                <a:bevelB w="635000" h="635000"/>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Rectangle 36"/>
          <p:cNvSpPr/>
          <p:nvPr/>
        </p:nvSpPr>
        <p:spPr>
          <a:xfrm>
            <a:off x="-76652" y="972397"/>
            <a:ext cx="4951575" cy="5909310"/>
          </a:xfrm>
          <a:prstGeom prst="rect">
            <a:avLst/>
          </a:prstGeom>
        </p:spPr>
        <p:txBody>
          <a:bodyPr wrap="square">
            <a:spAutoFit/>
          </a:bodyPr>
          <a:lstStyle/>
          <a:p>
            <a:pPr algn="just">
              <a:buFont typeface="Arial" pitchFamily="34" charset="0"/>
              <a:buChar char="•"/>
            </a:pPr>
            <a:r>
              <a:rPr lang="en-US" b="1" i="1" dirty="0"/>
              <a:t>SUGGESTED APPROACH:</a:t>
            </a:r>
            <a:endParaRPr lang="en-US" dirty="0"/>
          </a:p>
          <a:p>
            <a:pPr marL="285750" indent="-285750" algn="just">
              <a:buFont typeface="Arial" panose="020B0604020202020204" pitchFamily="34" charset="0"/>
              <a:buChar char="•"/>
            </a:pPr>
            <a:r>
              <a:rPr lang="en-US" dirty="0"/>
              <a:t>Couple MD TINKER software package with </a:t>
            </a:r>
            <a:r>
              <a:rPr lang="en-US" dirty="0" err="1"/>
              <a:t>IMoS</a:t>
            </a:r>
            <a:r>
              <a:rPr lang="en-US" dirty="0"/>
              <a:t>: MDKTG. </a:t>
            </a:r>
          </a:p>
          <a:p>
            <a:pPr marL="285750" indent="-285750" algn="just">
              <a:buFont typeface="Arial" panose="020B0604020202020204" pitchFamily="34" charset="0"/>
              <a:buChar char="•"/>
            </a:pPr>
            <a:r>
              <a:rPr lang="en-US" dirty="0"/>
              <a:t>Any Molecular Dynamics Package can be used in principle:</a:t>
            </a:r>
          </a:p>
          <a:p>
            <a:pPr marL="1200150" lvl="2" indent="-285750" algn="just">
              <a:buFont typeface="Arial" panose="020B0604020202020204" pitchFamily="34" charset="0"/>
              <a:buChar char="•"/>
            </a:pPr>
            <a:r>
              <a:rPr lang="en-US" dirty="0">
                <a:solidFill>
                  <a:srgbClr val="FF0000"/>
                </a:solidFill>
              </a:rPr>
              <a:t>MM2       MM3     MMFF</a:t>
            </a:r>
          </a:p>
          <a:p>
            <a:pPr marL="1200150" lvl="2" indent="-285750" algn="just">
              <a:buFont typeface="Arial" panose="020B0604020202020204" pitchFamily="34" charset="0"/>
              <a:buChar char="•"/>
            </a:pPr>
            <a:r>
              <a:rPr lang="en-US" dirty="0"/>
              <a:t>AMBER    AMOEBA</a:t>
            </a:r>
          </a:p>
          <a:p>
            <a:pPr marL="285750" indent="-285750" algn="just">
              <a:buFont typeface="Arial" panose="020B0604020202020204" pitchFamily="34" charset="0"/>
              <a:buChar char="•"/>
            </a:pPr>
            <a:r>
              <a:rPr lang="en-US" b="1" dirty="0" err="1"/>
              <a:t>IMoS</a:t>
            </a:r>
            <a:r>
              <a:rPr lang="en-US" b="1" dirty="0"/>
              <a:t> executes the molecular dynamics package within and adds a Gas Molecule</a:t>
            </a:r>
            <a:r>
              <a:rPr lang="en-US" dirty="0"/>
              <a:t> velocity and position sampled from a skewed Boltzmann distribution. Collects velocities and positions of Gas far away from ion.</a:t>
            </a:r>
          </a:p>
          <a:p>
            <a:pPr marL="285750" indent="-285750" algn="just">
              <a:buFont typeface="Arial" panose="020B0604020202020204" pitchFamily="34" charset="0"/>
              <a:buChar char="•"/>
            </a:pPr>
            <a:r>
              <a:rPr lang="en-US" dirty="0"/>
              <a:t>Although the ion travels at velocity V, the system is centered on the ion and </a:t>
            </a:r>
            <a:r>
              <a:rPr lang="en-US" b="1" dirty="0"/>
              <a:t>Gas molecules have relative velocities </a:t>
            </a:r>
            <a:r>
              <a:rPr lang="en-US" b="1" dirty="0" err="1"/>
              <a:t>V+c</a:t>
            </a:r>
            <a:r>
              <a:rPr lang="en-US" b="1" dirty="0"/>
              <a:t> and V-c</a:t>
            </a:r>
            <a:r>
              <a:rPr lang="en-US" dirty="0"/>
              <a:t>. </a:t>
            </a:r>
          </a:p>
          <a:p>
            <a:pPr marL="285750" indent="-285750" algn="just">
              <a:buFont typeface="Arial" panose="020B0604020202020204" pitchFamily="34" charset="0"/>
              <a:buChar char="•"/>
            </a:pPr>
            <a:r>
              <a:rPr lang="en-US" dirty="0"/>
              <a:t>After every collision, </a:t>
            </a:r>
            <a:r>
              <a:rPr lang="en-US" b="1" dirty="0"/>
              <a:t>energy is transferred between ion and gas molecules</a:t>
            </a:r>
            <a:r>
              <a:rPr lang="en-US" dirty="0"/>
              <a:t>. In order to make every gas molecule-ion collision independent, </a:t>
            </a:r>
            <a:r>
              <a:rPr lang="en-US" b="1" dirty="0"/>
              <a:t>energy conservation is assumed for the gas molecule</a:t>
            </a:r>
            <a:r>
              <a:rPr lang="en-US" dirty="0"/>
              <a:t> (to improve convergence and avoid loss of energy).</a:t>
            </a:r>
          </a:p>
        </p:txBody>
      </p:sp>
      <p:sp>
        <p:nvSpPr>
          <p:cNvPr id="38" name="Text Box 4"/>
          <p:cNvSpPr txBox="1">
            <a:spLocks noChangeArrowheads="1"/>
          </p:cNvSpPr>
          <p:nvPr/>
        </p:nvSpPr>
        <p:spPr bwMode="auto">
          <a:xfrm>
            <a:off x="1761564" y="416859"/>
            <a:ext cx="3886200" cy="338554"/>
          </a:xfrm>
          <a:prstGeom prst="rect">
            <a:avLst/>
          </a:prstGeom>
          <a:noFill/>
          <a:ln w="9525">
            <a:noFill/>
            <a:miter lim="800000"/>
            <a:headEnd/>
            <a:tailEnd/>
          </a:ln>
          <a:effectLst/>
        </p:spPr>
        <p:txBody>
          <a:bodyPr wrap="square">
            <a:spAutoFit/>
          </a:bodyPr>
          <a:lstStyle/>
          <a:p>
            <a:pPr>
              <a:spcBef>
                <a:spcPct val="50000"/>
              </a:spcBef>
            </a:pPr>
            <a:r>
              <a:rPr lang="en-US" sz="1600" b="1" i="1" dirty="0"/>
              <a:t>MDKTG: </a:t>
            </a:r>
            <a:r>
              <a:rPr lang="en-US" sz="1600" b="1" i="1" dirty="0" err="1"/>
              <a:t>IMoS</a:t>
            </a:r>
            <a:r>
              <a:rPr lang="en-US" sz="1600" b="1" i="1" dirty="0"/>
              <a:t> coupled to TINKER</a:t>
            </a:r>
          </a:p>
        </p:txBody>
      </p:sp>
    </p:spTree>
    <p:extLst>
      <p:ext uri="{BB962C8B-B14F-4D97-AF65-F5344CB8AC3E}">
        <p14:creationId xmlns:p14="http://schemas.microsoft.com/office/powerpoint/2010/main" val="426487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lippedHeo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53533" y="990600"/>
            <a:ext cx="5690467" cy="3834848"/>
          </a:xfrm>
          <a:prstGeom prst="rect">
            <a:avLst/>
          </a:prstGeom>
        </p:spPr>
      </p:pic>
      <p:sp>
        <p:nvSpPr>
          <p:cNvPr id="5" name="TextBox 4"/>
          <p:cNvSpPr txBox="1"/>
          <p:nvPr/>
        </p:nvSpPr>
        <p:spPr>
          <a:xfrm>
            <a:off x="76200" y="1072118"/>
            <a:ext cx="3200400" cy="3929281"/>
          </a:xfrm>
          <a:prstGeom prst="rect">
            <a:avLst/>
          </a:prstGeom>
          <a:noFill/>
        </p:spPr>
        <p:txBody>
          <a:bodyPr wrap="square" rtlCol="0">
            <a:spAutoFit/>
          </a:bodyPr>
          <a:lstStyle/>
          <a:p>
            <a:pPr>
              <a:buFont typeface="Arial" pitchFamily="34" charset="0"/>
              <a:buChar char="•"/>
            </a:pPr>
            <a:r>
              <a:rPr lang="en-US" sz="2000" b="1" i="1" dirty="0"/>
              <a:t>Calculations with He</a:t>
            </a:r>
            <a:endParaRPr lang="en-US" sz="2000" b="1" i="1" baseline="-25000" dirty="0"/>
          </a:p>
          <a:p>
            <a:pPr>
              <a:buFont typeface="Arial" pitchFamily="34" charset="0"/>
              <a:buChar char="•"/>
            </a:pPr>
            <a:endParaRPr lang="en-US" sz="2000" b="1" i="1" baseline="-25000" dirty="0"/>
          </a:p>
          <a:p>
            <a:r>
              <a:rPr lang="en-US" i="1" dirty="0"/>
              <a:t>Conditions:</a:t>
            </a:r>
          </a:p>
          <a:p>
            <a:pPr>
              <a:buFont typeface="Arial" pitchFamily="34" charset="0"/>
              <a:buChar char="•"/>
            </a:pPr>
            <a:r>
              <a:rPr lang="en-US" i="1" dirty="0"/>
              <a:t>Time step 0.1 </a:t>
            </a:r>
            <a:r>
              <a:rPr lang="en-US" i="1" dirty="0" err="1"/>
              <a:t>femptoseconds</a:t>
            </a:r>
            <a:endParaRPr lang="en-US" i="1" dirty="0"/>
          </a:p>
          <a:p>
            <a:pPr>
              <a:buFont typeface="Arial" pitchFamily="34" charset="0"/>
              <a:buChar char="•"/>
            </a:pPr>
            <a:r>
              <a:rPr lang="en-US" i="1" dirty="0"/>
              <a:t>About 0.1-1ps calculations for every gas molecule.</a:t>
            </a:r>
          </a:p>
          <a:p>
            <a:pPr>
              <a:buFont typeface="Arial" pitchFamily="34" charset="0"/>
              <a:buChar char="•"/>
            </a:pPr>
            <a:r>
              <a:rPr lang="en-US" i="1" dirty="0"/>
              <a:t>For 10</a:t>
            </a:r>
            <a:r>
              <a:rPr lang="en-US" i="1" baseline="30000" dirty="0"/>
              <a:t>6</a:t>
            </a:r>
            <a:r>
              <a:rPr lang="en-US" i="1" dirty="0"/>
              <a:t> gas molecules, one simulation requires 0.1</a:t>
            </a:r>
            <a:r>
              <a:rPr lang="en-US" i="1" dirty="0">
                <a:latin typeface="Symbol" panose="05050102010706020507" pitchFamily="18" charset="2"/>
              </a:rPr>
              <a:t>m</a:t>
            </a:r>
            <a:r>
              <a:rPr lang="en-US" i="1" dirty="0"/>
              <a:t>s of total MD time.</a:t>
            </a:r>
          </a:p>
          <a:p>
            <a:pPr>
              <a:buFont typeface="Arial" pitchFamily="34" charset="0"/>
              <a:buChar char="•"/>
            </a:pPr>
            <a:r>
              <a:rPr lang="en-US" i="1" dirty="0"/>
              <a:t>Each Gas Collision is independent of each other.</a:t>
            </a:r>
          </a:p>
          <a:p>
            <a:pPr>
              <a:buFont typeface="Arial" pitchFamily="34" charset="0"/>
              <a:buChar char="•"/>
            </a:pPr>
            <a:r>
              <a:rPr lang="en-US" i="1" dirty="0"/>
              <a:t>No ion-induced dipole potential.</a:t>
            </a:r>
            <a:endParaRPr lang="en-US" dirty="0"/>
          </a:p>
          <a:p>
            <a:endParaRPr lang="en-US" dirty="0"/>
          </a:p>
        </p:txBody>
      </p:sp>
      <p:sp>
        <p:nvSpPr>
          <p:cNvPr id="6" name="TextBox 5"/>
          <p:cNvSpPr txBox="1"/>
          <p:nvPr/>
        </p:nvSpPr>
        <p:spPr>
          <a:xfrm>
            <a:off x="76200" y="4879113"/>
            <a:ext cx="8534400" cy="1990288"/>
          </a:xfrm>
          <a:prstGeom prst="rect">
            <a:avLst/>
          </a:prstGeom>
          <a:noFill/>
        </p:spPr>
        <p:txBody>
          <a:bodyPr wrap="square" rtlCol="0">
            <a:spAutoFit/>
          </a:bodyPr>
          <a:lstStyle/>
          <a:p>
            <a:pPr>
              <a:buFont typeface="Arial" pitchFamily="34" charset="0"/>
              <a:buChar char="•"/>
            </a:pPr>
            <a:r>
              <a:rPr lang="en-US" sz="2000" b="1" i="1" dirty="0"/>
              <a:t>Outcomes for He:</a:t>
            </a:r>
            <a:endParaRPr lang="en-US" sz="2000" b="1" i="1" baseline="-25000" dirty="0"/>
          </a:p>
          <a:p>
            <a:pPr>
              <a:buFont typeface="Arial" pitchFamily="34" charset="0"/>
              <a:buChar char="•"/>
            </a:pPr>
            <a:endParaRPr lang="en-US" sz="2000" b="1" i="1" baseline="-25000" dirty="0"/>
          </a:p>
          <a:p>
            <a:pPr>
              <a:buFont typeface="Arial" pitchFamily="34" charset="0"/>
              <a:buChar char="•"/>
            </a:pPr>
            <a:r>
              <a:rPr lang="en-US" i="1" dirty="0"/>
              <a:t>Gas molecule impingement barely affects structure: Collision can be thought of elastic specular.  </a:t>
            </a:r>
          </a:p>
          <a:p>
            <a:pPr>
              <a:buFont typeface="Arial" pitchFamily="34" charset="0"/>
              <a:buChar char="•"/>
            </a:pPr>
            <a:r>
              <a:rPr lang="en-US" i="1" dirty="0"/>
              <a:t>Calculations become quite long.</a:t>
            </a:r>
          </a:p>
          <a:p>
            <a:pPr>
              <a:buFont typeface="Arial" pitchFamily="34" charset="0"/>
              <a:buChar char="•"/>
            </a:pPr>
            <a:r>
              <a:rPr lang="en-US" i="1" dirty="0"/>
              <a:t>Small mass barely affects larger heavy atoms.</a:t>
            </a:r>
          </a:p>
          <a:p>
            <a:pPr>
              <a:buFont typeface="Arial" pitchFamily="34" charset="0"/>
              <a:buChar char="•"/>
            </a:pPr>
            <a:r>
              <a:rPr lang="en-US" i="1" dirty="0"/>
              <a:t>Calculated CCS after 90000 gas molecules is 103.2 A</a:t>
            </a:r>
            <a:r>
              <a:rPr lang="en-US" i="1" baseline="30000" dirty="0"/>
              <a:t>2</a:t>
            </a:r>
            <a:r>
              <a:rPr lang="en-US" i="1" dirty="0"/>
              <a:t> vs 111.3 A</a:t>
            </a:r>
            <a:r>
              <a:rPr lang="en-US" i="1" baseline="30000" dirty="0"/>
              <a:t>2</a:t>
            </a:r>
            <a:r>
              <a:rPr lang="en-US" i="1" dirty="0"/>
              <a:t> for TMLJ.</a:t>
            </a:r>
          </a:p>
        </p:txBody>
      </p:sp>
      <p:sp>
        <p:nvSpPr>
          <p:cNvPr id="7" name="Text Box 4"/>
          <p:cNvSpPr txBox="1">
            <a:spLocks noChangeArrowheads="1"/>
          </p:cNvSpPr>
          <p:nvPr/>
        </p:nvSpPr>
        <p:spPr bwMode="auto">
          <a:xfrm>
            <a:off x="1761564" y="416859"/>
            <a:ext cx="3886200" cy="338554"/>
          </a:xfrm>
          <a:prstGeom prst="rect">
            <a:avLst/>
          </a:prstGeom>
          <a:noFill/>
          <a:ln w="9525">
            <a:noFill/>
            <a:miter lim="800000"/>
            <a:headEnd/>
            <a:tailEnd/>
          </a:ln>
          <a:effectLst/>
        </p:spPr>
        <p:txBody>
          <a:bodyPr wrap="square">
            <a:spAutoFit/>
          </a:bodyPr>
          <a:lstStyle/>
          <a:p>
            <a:pPr>
              <a:spcBef>
                <a:spcPct val="50000"/>
              </a:spcBef>
            </a:pPr>
            <a:r>
              <a:rPr lang="en-US" sz="1600" b="1" i="1" dirty="0"/>
              <a:t>MDKTG: He results.</a:t>
            </a:r>
          </a:p>
        </p:txBody>
      </p:sp>
    </p:spTree>
    <p:extLst>
      <p:ext uri="{BB962C8B-B14F-4D97-AF65-F5344CB8AC3E}">
        <p14:creationId xmlns:p14="http://schemas.microsoft.com/office/powerpoint/2010/main" val="396890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4"/>
                                        </p:tgtEl>
                                      </p:cBhvr>
                                    </p:cmd>
                                  </p:childTnLst>
                                </p:cTn>
                              </p:par>
                            </p:childTnLst>
                          </p:cTn>
                        </p:par>
                      </p:childTnLst>
                    </p:cTn>
                  </p:par>
                </p:childTnLst>
              </p:cTn>
              <p:nextCondLst>
                <p:cond evt="onClick" delay="0">
                  <p:tgtEl>
                    <p:spTgt spid="4"/>
                  </p:tgtEl>
                </p:cond>
              </p:nextCondLst>
            </p:seq>
            <p:video>
              <p:cMediaNode vol="80000">
                <p:cTn id="48" repeatCount="indefinite"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787</TotalTime>
  <Words>1638</Words>
  <Application>Microsoft Office PowerPoint</Application>
  <PresentationFormat>On-screen Show (4:3)</PresentationFormat>
  <Paragraphs>276</Paragraphs>
  <Slides>30</Slides>
  <Notes>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Cambria Math</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Larriba-Andaluz</dc:creator>
  <cp:lastModifiedBy>Carlos Larriba-Andaluz</cp:lastModifiedBy>
  <cp:revision>89</cp:revision>
  <dcterms:created xsi:type="dcterms:W3CDTF">2018-01-27T13:49:43Z</dcterms:created>
  <dcterms:modified xsi:type="dcterms:W3CDTF">2018-01-31T23:27:12Z</dcterms:modified>
</cp:coreProperties>
</file>