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9" r:id="rId2"/>
    <p:sldId id="267" r:id="rId3"/>
    <p:sldId id="268" r:id="rId4"/>
    <p:sldId id="288" r:id="rId5"/>
    <p:sldId id="265" r:id="rId6"/>
    <p:sldId id="296" r:id="rId7"/>
    <p:sldId id="284" r:id="rId8"/>
    <p:sldId id="297" r:id="rId9"/>
    <p:sldId id="269" r:id="rId10"/>
    <p:sldId id="270" r:id="rId11"/>
    <p:sldId id="274" r:id="rId12"/>
    <p:sldId id="289" r:id="rId13"/>
    <p:sldId id="291" r:id="rId14"/>
    <p:sldId id="290" r:id="rId15"/>
    <p:sldId id="292" r:id="rId16"/>
    <p:sldId id="298" r:id="rId17"/>
    <p:sldId id="293" r:id="rId18"/>
    <p:sldId id="294" r:id="rId19"/>
    <p:sldId id="295" r:id="rId20"/>
    <p:sldId id="26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90B"/>
    <a:srgbClr val="CC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44" y="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lculation%20for%20within%20masses%20and%20their%20resolutions%20for%20different%20mas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lculation%20for%20within%20masses%20and%20their%20resolutions%20for%20different%20mas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lculation%20for%20within%20masses%20and%20their%20resolutions%20for%20different%20mass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lculation%20for%20within%20masses%20and%20their%20resolutions%20for%20different%20mass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L:\AAAR\Compare%20with%20D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L:\AAAR\Compare%20with%20DM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i="1"/>
            </a:pPr>
            <a:r>
              <a:rPr lang="en-US" sz="900" i="1" dirty="0"/>
              <a:t>Resolution for 5E6 mass (20.59 </a:t>
            </a:r>
            <a:r>
              <a:rPr lang="en-US" sz="900" i="1" baseline="0" dirty="0"/>
              <a:t>nm </a:t>
            </a:r>
            <a:r>
              <a:rPr lang="en-US" sz="900" i="1" baseline="0" dirty="0" err="1"/>
              <a:t>dia</a:t>
            </a:r>
            <a:r>
              <a:rPr lang="en-US" sz="900" i="1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31750">
          <a:noFill/>
        </a:ln>
        <a:effectLst/>
      </c:spPr>
    </c:sideWall>
    <c:backWall>
      <c:thickness val="0"/>
      <c:spPr>
        <a:noFill/>
        <a:ln w="31750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 w="28575"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numRef>
              <c:f>Sheet2!$O$7:$O$17</c:f>
              <c:numCache>
                <c:formatCode>General</c:formatCode>
                <c:ptCount val="11"/>
                <c:pt idx="0">
                  <c:v>4.1193499999999998</c:v>
                </c:pt>
                <c:pt idx="1">
                  <c:v>4.1253500000000001</c:v>
                </c:pt>
                <c:pt idx="2">
                  <c:v>4.1313500000000003</c:v>
                </c:pt>
                <c:pt idx="3">
                  <c:v>4.1373499999999996</c:v>
                </c:pt>
                <c:pt idx="4">
                  <c:v>4.1433499999999999</c:v>
                </c:pt>
                <c:pt idx="5">
                  <c:v>4.1493500000000001</c:v>
                </c:pt>
                <c:pt idx="6">
                  <c:v>4.1553500000000003</c:v>
                </c:pt>
                <c:pt idx="7">
                  <c:v>4.1613499999999997</c:v>
                </c:pt>
                <c:pt idx="8">
                  <c:v>4.1673499999999999</c:v>
                </c:pt>
                <c:pt idx="9">
                  <c:v>4.1733500000000001</c:v>
                </c:pt>
                <c:pt idx="10">
                  <c:v>4.1793500000000003</c:v>
                </c:pt>
              </c:numCache>
            </c:numRef>
          </c:cat>
          <c:val>
            <c:numRef>
              <c:f>Sheet2!$P$7:$P$17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  <c:pt idx="4">
                  <c:v>27</c:v>
                </c:pt>
                <c:pt idx="5">
                  <c:v>29</c:v>
                </c:pt>
                <c:pt idx="6">
                  <c:v>14</c:v>
                </c:pt>
                <c:pt idx="7">
                  <c:v>9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2-4C58-928A-431FCF579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-39735872"/>
        <c:axId val="-39735328"/>
        <c:axId val="0"/>
      </c:bar3DChart>
      <c:catAx>
        <c:axId val="-39735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i="1"/>
                </a:pPr>
                <a:r>
                  <a:rPr lang="en-US" sz="800" i="1"/>
                  <a:t>Arrival time (s)</a:t>
                </a:r>
              </a:p>
            </c:rich>
          </c:tx>
          <c:overlay val="0"/>
        </c:title>
        <c:numFmt formatCode="#,##0.000" sourceLinked="0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3300000" vert="horz"/>
          <a:lstStyle/>
          <a:p>
            <a:pPr>
              <a:defRPr sz="800" b="1"/>
            </a:pPr>
            <a:endParaRPr lang="en-US"/>
          </a:p>
        </c:txPr>
        <c:crossAx val="-39735328"/>
        <c:crosses val="autoZero"/>
        <c:auto val="1"/>
        <c:lblAlgn val="ctr"/>
        <c:lblOffset val="100"/>
        <c:noMultiLvlLbl val="0"/>
      </c:catAx>
      <c:valAx>
        <c:axId val="-39735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i="1"/>
                </a:pPr>
                <a:r>
                  <a:rPr lang="en-US" sz="800" i="1" dirty="0"/>
                  <a:t>Counts (#)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900" b="1"/>
            </a:pPr>
            <a:endParaRPr lang="en-US"/>
          </a:p>
        </c:txPr>
        <c:crossAx val="-397358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900" i="1"/>
            </a:pPr>
            <a:r>
              <a:rPr lang="en-US" sz="900" i="1" dirty="0"/>
              <a:t>Resolution for 6e7 </a:t>
            </a:r>
            <a:r>
              <a:rPr lang="en-US" sz="900" i="1" dirty="0" err="1"/>
              <a:t>amu</a:t>
            </a:r>
            <a:r>
              <a:rPr lang="en-US" sz="900" i="1" dirty="0"/>
              <a:t> mass (47.14 </a:t>
            </a:r>
            <a:r>
              <a:rPr lang="en-US" sz="900" i="1" baseline="0" dirty="0"/>
              <a:t>nm </a:t>
            </a:r>
            <a:r>
              <a:rPr lang="en-US" sz="900" i="1" baseline="0" dirty="0" err="1"/>
              <a:t>dia</a:t>
            </a:r>
            <a:r>
              <a:rPr lang="en-US" sz="900" i="1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31750">
          <a:noFill/>
        </a:ln>
        <a:effectLst/>
      </c:spPr>
    </c:sideWall>
    <c:backWall>
      <c:thickness val="0"/>
      <c:spPr>
        <a:noFill/>
        <a:ln w="31750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28575"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numRef>
              <c:f>Sheet6!$O$10:$O$19</c:f>
              <c:numCache>
                <c:formatCode>General</c:formatCode>
                <c:ptCount val="10"/>
                <c:pt idx="0">
                  <c:v>2.3741099999999999</c:v>
                </c:pt>
                <c:pt idx="1">
                  <c:v>2.47601</c:v>
                </c:pt>
                <c:pt idx="2">
                  <c:v>2.5779100000000001</c:v>
                </c:pt>
                <c:pt idx="3">
                  <c:v>2.6798099999999998</c:v>
                </c:pt>
                <c:pt idx="4">
                  <c:v>2.5817100000000002</c:v>
                </c:pt>
                <c:pt idx="5">
                  <c:v>2.5836100000000002</c:v>
                </c:pt>
                <c:pt idx="6">
                  <c:v>2.5855100000000002</c:v>
                </c:pt>
                <c:pt idx="7">
                  <c:v>2.5874100000000002</c:v>
                </c:pt>
                <c:pt idx="8">
                  <c:v>2.5893100000000002</c:v>
                </c:pt>
                <c:pt idx="9">
                  <c:v>2.5912100000000002</c:v>
                </c:pt>
              </c:numCache>
            </c:numRef>
          </c:cat>
          <c:val>
            <c:numRef>
              <c:f>Sheet6!$P$10:$P$19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26</c:v>
                </c:pt>
                <c:pt idx="6">
                  <c:v>13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8-43DC-961C-A17AC29D9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-39732064"/>
        <c:axId val="-39730432"/>
        <c:axId val="0"/>
      </c:bar3DChart>
      <c:catAx>
        <c:axId val="-3973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i="1"/>
                </a:pPr>
                <a:r>
                  <a:rPr lang="en-US" sz="800" i="1"/>
                  <a:t>Arrival time (s)</a:t>
                </a:r>
              </a:p>
            </c:rich>
          </c:tx>
          <c:overlay val="0"/>
        </c:title>
        <c:numFmt formatCode="#,##0.000" sourceLinked="0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3300000" vert="horz"/>
          <a:lstStyle/>
          <a:p>
            <a:pPr>
              <a:defRPr sz="800" b="1"/>
            </a:pPr>
            <a:endParaRPr lang="en-US"/>
          </a:p>
        </c:txPr>
        <c:crossAx val="-39730432"/>
        <c:crosses val="autoZero"/>
        <c:auto val="1"/>
        <c:lblAlgn val="ctr"/>
        <c:lblOffset val="100"/>
        <c:noMultiLvlLbl val="0"/>
      </c:catAx>
      <c:valAx>
        <c:axId val="-3973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i="1"/>
                </a:pPr>
                <a:r>
                  <a:rPr lang="en-US" sz="800" i="1"/>
                  <a:t>Counts (#)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800" b="1"/>
            </a:pPr>
            <a:endParaRPr lang="en-US"/>
          </a:p>
        </c:txPr>
        <c:crossAx val="-397320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900" i="1"/>
            </a:pPr>
            <a:r>
              <a:rPr lang="en-US" sz="900" i="1" dirty="0"/>
              <a:t>Resolution for 1e9 mass (120.42 </a:t>
            </a:r>
            <a:r>
              <a:rPr lang="en-US" sz="900" i="1" baseline="0" dirty="0"/>
              <a:t>nm </a:t>
            </a:r>
            <a:r>
              <a:rPr lang="en-US" sz="900" i="1" baseline="0" dirty="0" err="1"/>
              <a:t>dia</a:t>
            </a:r>
            <a:r>
              <a:rPr lang="en-US" sz="900" i="1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31750">
          <a:noFill/>
        </a:ln>
        <a:effectLst/>
      </c:spPr>
    </c:sideWall>
    <c:backWall>
      <c:thickness val="0"/>
      <c:spPr>
        <a:noFill/>
        <a:ln w="31750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numRef>
              <c:f>Sheet4!$M$3:$M$13</c:f>
              <c:numCache>
                <c:formatCode>General</c:formatCode>
                <c:ptCount val="11"/>
                <c:pt idx="0">
                  <c:v>2.3363299999999998</c:v>
                </c:pt>
                <c:pt idx="1">
                  <c:v>2.3370299999999999</c:v>
                </c:pt>
                <c:pt idx="2">
                  <c:v>2.3377300000000001</c:v>
                </c:pt>
                <c:pt idx="3">
                  <c:v>2.3384299999999998</c:v>
                </c:pt>
                <c:pt idx="4">
                  <c:v>2.3391299999999999</c:v>
                </c:pt>
                <c:pt idx="5">
                  <c:v>2.3398300000000001</c:v>
                </c:pt>
                <c:pt idx="6">
                  <c:v>2.3405300000000002</c:v>
                </c:pt>
                <c:pt idx="7">
                  <c:v>2.3412299999999999</c:v>
                </c:pt>
                <c:pt idx="8">
                  <c:v>2.3419300000000001</c:v>
                </c:pt>
                <c:pt idx="9">
                  <c:v>2.3426300000000002</c:v>
                </c:pt>
                <c:pt idx="10">
                  <c:v>2.3426300000000002</c:v>
                </c:pt>
              </c:numCache>
            </c:numRef>
          </c:cat>
          <c:val>
            <c:numRef>
              <c:f>Sheet4!$N$3:$N$13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16</c:v>
                </c:pt>
                <c:pt idx="4">
                  <c:v>27</c:v>
                </c:pt>
                <c:pt idx="5">
                  <c:v>26</c:v>
                </c:pt>
                <c:pt idx="6">
                  <c:v>13</c:v>
                </c:pt>
                <c:pt idx="7">
                  <c:v>9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A-44A0-8619-D6AEE7785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-39728256"/>
        <c:axId val="-39733152"/>
        <c:axId val="0"/>
      </c:bar3DChart>
      <c:catAx>
        <c:axId val="-3972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i="1"/>
                </a:pPr>
                <a:r>
                  <a:rPr lang="en-US" sz="800" i="1"/>
                  <a:t>Arrival time (s)</a:t>
                </a:r>
              </a:p>
            </c:rich>
          </c:tx>
          <c:layout>
            <c:manualLayout>
              <c:xMode val="edge"/>
              <c:yMode val="edge"/>
              <c:x val="0.32190150128878658"/>
              <c:y val="0.92384264194049992"/>
            </c:manualLayout>
          </c:layout>
          <c:overlay val="0"/>
        </c:title>
        <c:numFmt formatCode="#,##0.000" sourceLinked="0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3300000" vert="horz"/>
          <a:lstStyle/>
          <a:p>
            <a:pPr>
              <a:defRPr sz="800" b="1"/>
            </a:pPr>
            <a:endParaRPr lang="en-US"/>
          </a:p>
        </c:txPr>
        <c:crossAx val="-39733152"/>
        <c:crosses val="autoZero"/>
        <c:auto val="1"/>
        <c:lblAlgn val="ctr"/>
        <c:lblOffset val="100"/>
        <c:noMultiLvlLbl val="0"/>
      </c:catAx>
      <c:valAx>
        <c:axId val="-39733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i="1"/>
                </a:pPr>
                <a:r>
                  <a:rPr lang="en-US" sz="800" i="1"/>
                  <a:t>Counts (#)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800" b="1"/>
            </a:pPr>
            <a:endParaRPr lang="en-US"/>
          </a:p>
        </c:txPr>
        <c:crossAx val="-397282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900" i="1"/>
            </a:pPr>
            <a:r>
              <a:rPr lang="en-US" sz="900" i="1"/>
              <a:t>Resolution for 3e8 amu mass (80.61 </a:t>
            </a:r>
            <a:r>
              <a:rPr lang="en-US" sz="900" i="1" baseline="0"/>
              <a:t>nm dia</a:t>
            </a:r>
            <a:r>
              <a:rPr lang="en-US" sz="900" i="1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31750">
          <a:noFill/>
        </a:ln>
        <a:effectLst/>
      </c:spPr>
    </c:sideWall>
    <c:backWall>
      <c:thickness val="0"/>
      <c:spPr>
        <a:noFill/>
        <a:ln w="31750"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numRef>
              <c:f>Sheet5!$P$5:$P$14</c:f>
              <c:numCache>
                <c:formatCode>General</c:formatCode>
                <c:ptCount val="10"/>
                <c:pt idx="0">
                  <c:v>2.38917</c:v>
                </c:pt>
                <c:pt idx="1">
                  <c:v>2.3903699999999999</c:v>
                </c:pt>
                <c:pt idx="2">
                  <c:v>2.3915700000000002</c:v>
                </c:pt>
                <c:pt idx="3">
                  <c:v>2.3927700000000001</c:v>
                </c:pt>
                <c:pt idx="4">
                  <c:v>2.3939699999999999</c:v>
                </c:pt>
                <c:pt idx="5">
                  <c:v>2.3951699999999998</c:v>
                </c:pt>
                <c:pt idx="6">
                  <c:v>2.3963700000000001</c:v>
                </c:pt>
                <c:pt idx="7">
                  <c:v>2.39757</c:v>
                </c:pt>
                <c:pt idx="8">
                  <c:v>2.3987699999999998</c:v>
                </c:pt>
                <c:pt idx="9">
                  <c:v>2.3999700000000002</c:v>
                </c:pt>
              </c:numCache>
            </c:numRef>
          </c:cat>
          <c:val>
            <c:numRef>
              <c:f>Sheet5!$Q$5:$Q$14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16</c:v>
                </c:pt>
                <c:pt idx="4">
                  <c:v>31</c:v>
                </c:pt>
                <c:pt idx="5">
                  <c:v>29</c:v>
                </c:pt>
                <c:pt idx="6">
                  <c:v>16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F-4A05-82B1-6B25253FA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-39731520"/>
        <c:axId val="-173918288"/>
        <c:axId val="0"/>
      </c:bar3DChart>
      <c:catAx>
        <c:axId val="-39731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i="1"/>
                </a:pPr>
                <a:r>
                  <a:rPr lang="en-US" sz="800" i="1"/>
                  <a:t>Arrival time (s)</a:t>
                </a:r>
              </a:p>
            </c:rich>
          </c:tx>
          <c:overlay val="0"/>
        </c:title>
        <c:numFmt formatCode="#,##0.000" sourceLinked="0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3300000" vert="horz"/>
          <a:lstStyle/>
          <a:p>
            <a:pPr>
              <a:defRPr sz="800" b="1"/>
            </a:pPr>
            <a:endParaRPr lang="en-US"/>
          </a:p>
        </c:txPr>
        <c:crossAx val="-173918288"/>
        <c:crosses val="autoZero"/>
        <c:auto val="1"/>
        <c:lblAlgn val="ctr"/>
        <c:lblOffset val="100"/>
        <c:noMultiLvlLbl val="0"/>
      </c:catAx>
      <c:valAx>
        <c:axId val="-173918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i="1"/>
                </a:pPr>
                <a:r>
                  <a:rPr lang="en-US" sz="800" i="1"/>
                  <a:t>Counts (#)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800" b="1"/>
            </a:pPr>
            <a:endParaRPr lang="en-US"/>
          </a:p>
        </c:txPr>
        <c:crossAx val="-397315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Sheet1!$B$25:$B$33</c:f>
              <c:numCache>
                <c:formatCode>General</c:formatCode>
                <c:ptCount val="9"/>
                <c:pt idx="0">
                  <c:v>37.712000000000003</c:v>
                </c:pt>
                <c:pt idx="1">
                  <c:v>40.069000000000003</c:v>
                </c:pt>
                <c:pt idx="2">
                  <c:v>42.426000000000002</c:v>
                </c:pt>
                <c:pt idx="3">
                  <c:v>44.783000000000001</c:v>
                </c:pt>
                <c:pt idx="4">
                  <c:v>47.14</c:v>
                </c:pt>
                <c:pt idx="5">
                  <c:v>49.497</c:v>
                </c:pt>
                <c:pt idx="6">
                  <c:v>51.853999999999999</c:v>
                </c:pt>
                <c:pt idx="7">
                  <c:v>54.210999999999999</c:v>
                </c:pt>
                <c:pt idx="8">
                  <c:v>56.567999999999998</c:v>
                </c:pt>
              </c:numCache>
            </c:numRef>
          </c:xVal>
          <c:yVal>
            <c:numRef>
              <c:f>Sheet1!$C$25:$C$33</c:f>
              <c:numCache>
                <c:formatCode>General</c:formatCode>
                <c:ptCount val="9"/>
                <c:pt idx="0">
                  <c:v>8.0919412862616924E-4</c:v>
                </c:pt>
                <c:pt idx="1">
                  <c:v>7.6010285260391785E-3</c:v>
                </c:pt>
                <c:pt idx="2">
                  <c:v>3.7648140748224236E-2</c:v>
                </c:pt>
                <c:pt idx="3">
                  <c:v>9.8325516423074341E-2</c:v>
                </c:pt>
                <c:pt idx="4">
                  <c:v>0.13540679860888677</c:v>
                </c:pt>
                <c:pt idx="5">
                  <c:v>9.8325516423074341E-2</c:v>
                </c:pt>
                <c:pt idx="6">
                  <c:v>3.7648140748224236E-2</c:v>
                </c:pt>
                <c:pt idx="7">
                  <c:v>7.6010285260391785E-3</c:v>
                </c:pt>
                <c:pt idx="8">
                  <c:v>8.0919412862616924E-4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78-4F01-B295-89890238C8F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Sheet1!$E$31:$E$43</c:f>
              <c:numCache>
                <c:formatCode>General</c:formatCode>
                <c:ptCount val="13"/>
                <c:pt idx="0">
                  <c:v>46.849544250241351</c:v>
                </c:pt>
                <c:pt idx="1">
                  <c:v>46.897953541867793</c:v>
                </c:pt>
                <c:pt idx="2">
                  <c:v>46.946362833494234</c:v>
                </c:pt>
                <c:pt idx="3">
                  <c:v>46.994772125120676</c:v>
                </c:pt>
                <c:pt idx="4">
                  <c:v>47.043181416747117</c:v>
                </c:pt>
                <c:pt idx="5">
                  <c:v>47.091590708373559</c:v>
                </c:pt>
                <c:pt idx="6">
                  <c:v>47.14</c:v>
                </c:pt>
                <c:pt idx="7">
                  <c:v>47.188409291626442</c:v>
                </c:pt>
                <c:pt idx="8">
                  <c:v>47.236818583252884</c:v>
                </c:pt>
                <c:pt idx="9">
                  <c:v>47.285227874879325</c:v>
                </c:pt>
                <c:pt idx="10">
                  <c:v>47.333637166505767</c:v>
                </c:pt>
                <c:pt idx="11">
                  <c:v>47.382046458132208</c:v>
                </c:pt>
                <c:pt idx="12">
                  <c:v>47.43045574975865</c:v>
                </c:pt>
              </c:numCache>
            </c:numRef>
          </c:xVal>
          <c:yVal>
            <c:numRef>
              <c:f>Sheet1!$F$31:$F$43</c:f>
              <c:numCache>
                <c:formatCode>General</c:formatCode>
                <c:ptCount val="13"/>
                <c:pt idx="0">
                  <c:v>1.2551143447407892E-7</c:v>
                </c:pt>
                <c:pt idx="1">
                  <c:v>3.0711576987261515E-5</c:v>
                </c:pt>
                <c:pt idx="2">
                  <c:v>2.7645637543223796E-3</c:v>
                </c:pt>
                <c:pt idx="3">
                  <c:v>9.154966734285408E-2</c:v>
                </c:pt>
                <c:pt idx="4">
                  <c:v>1.1153023049159545</c:v>
                </c:pt>
                <c:pt idx="5">
                  <c:v>4.9984355562635328</c:v>
                </c:pt>
                <c:pt idx="6">
                  <c:v>8.241025596350962</c:v>
                </c:pt>
                <c:pt idx="7">
                  <c:v>4.9984355562635328</c:v>
                </c:pt>
                <c:pt idx="8">
                  <c:v>1.1153023049159545</c:v>
                </c:pt>
                <c:pt idx="9">
                  <c:v>9.154966734285408E-2</c:v>
                </c:pt>
                <c:pt idx="10">
                  <c:v>2.7645637543223796E-3</c:v>
                </c:pt>
                <c:pt idx="11">
                  <c:v>3.0711576987261515E-5</c:v>
                </c:pt>
                <c:pt idx="12">
                  <c:v>1.2551143447407892E-7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78-4F01-B295-89890238C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3927536"/>
        <c:axId val="-2079626032"/>
      </c:scatterChart>
      <c:valAx>
        <c:axId val="-173927536"/>
        <c:scaling>
          <c:orientation val="minMax"/>
          <c:max val="60"/>
          <c:min val="3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626032"/>
        <c:crosses val="autoZero"/>
        <c:crossBetween val="midCat"/>
        <c:majorUnit val="3"/>
      </c:valAx>
      <c:valAx>
        <c:axId val="-2079626032"/>
        <c:scaling>
          <c:orientation val="minMax"/>
          <c:max val="0.30000000000000004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-173927536"/>
        <c:crossesAt val="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Sheet1!$B$25:$B$33</c:f>
              <c:numCache>
                <c:formatCode>General</c:formatCode>
                <c:ptCount val="9"/>
                <c:pt idx="0">
                  <c:v>37.712000000000003</c:v>
                </c:pt>
                <c:pt idx="1">
                  <c:v>40.069000000000003</c:v>
                </c:pt>
                <c:pt idx="2">
                  <c:v>42.426000000000002</c:v>
                </c:pt>
                <c:pt idx="3">
                  <c:v>44.783000000000001</c:v>
                </c:pt>
                <c:pt idx="4">
                  <c:v>47.14</c:v>
                </c:pt>
                <c:pt idx="5">
                  <c:v>49.497</c:v>
                </c:pt>
                <c:pt idx="6">
                  <c:v>51.853999999999999</c:v>
                </c:pt>
                <c:pt idx="7">
                  <c:v>54.210999999999999</c:v>
                </c:pt>
                <c:pt idx="8">
                  <c:v>56.567999999999998</c:v>
                </c:pt>
              </c:numCache>
            </c:numRef>
          </c:xVal>
          <c:yVal>
            <c:numRef>
              <c:f>Sheet1!$C$25:$C$33</c:f>
              <c:numCache>
                <c:formatCode>General</c:formatCode>
                <c:ptCount val="9"/>
                <c:pt idx="0">
                  <c:v>8.0919412862616924E-4</c:v>
                </c:pt>
                <c:pt idx="1">
                  <c:v>7.6010285260391785E-3</c:v>
                </c:pt>
                <c:pt idx="2">
                  <c:v>3.7648140748224236E-2</c:v>
                </c:pt>
                <c:pt idx="3">
                  <c:v>9.8325516423074341E-2</c:v>
                </c:pt>
                <c:pt idx="4">
                  <c:v>0.13540679860888677</c:v>
                </c:pt>
                <c:pt idx="5">
                  <c:v>9.8325516423074341E-2</c:v>
                </c:pt>
                <c:pt idx="6">
                  <c:v>3.7648140748224236E-2</c:v>
                </c:pt>
                <c:pt idx="7">
                  <c:v>7.6010285260391785E-3</c:v>
                </c:pt>
                <c:pt idx="8">
                  <c:v>8.0919412862616924E-4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73-4D0B-ACBA-39372771369D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Sheet1!$E$31:$E$43</c:f>
              <c:numCache>
                <c:formatCode>General</c:formatCode>
                <c:ptCount val="13"/>
                <c:pt idx="0">
                  <c:v>46.849544250241351</c:v>
                </c:pt>
                <c:pt idx="1">
                  <c:v>46.897953541867793</c:v>
                </c:pt>
                <c:pt idx="2">
                  <c:v>46.946362833494234</c:v>
                </c:pt>
                <c:pt idx="3">
                  <c:v>46.994772125120676</c:v>
                </c:pt>
                <c:pt idx="4">
                  <c:v>47.043181416747117</c:v>
                </c:pt>
                <c:pt idx="5">
                  <c:v>47.091590708373559</c:v>
                </c:pt>
                <c:pt idx="6">
                  <c:v>47.14</c:v>
                </c:pt>
                <c:pt idx="7">
                  <c:v>47.188409291626442</c:v>
                </c:pt>
                <c:pt idx="8">
                  <c:v>47.236818583252884</c:v>
                </c:pt>
                <c:pt idx="9">
                  <c:v>47.285227874879325</c:v>
                </c:pt>
                <c:pt idx="10">
                  <c:v>47.333637166505767</c:v>
                </c:pt>
                <c:pt idx="11">
                  <c:v>47.382046458132208</c:v>
                </c:pt>
                <c:pt idx="12">
                  <c:v>47.43045574975865</c:v>
                </c:pt>
              </c:numCache>
            </c:numRef>
          </c:xVal>
          <c:yVal>
            <c:numRef>
              <c:f>Sheet1!$F$31:$F$43</c:f>
              <c:numCache>
                <c:formatCode>General</c:formatCode>
                <c:ptCount val="13"/>
                <c:pt idx="0">
                  <c:v>1.2551143447407892E-7</c:v>
                </c:pt>
                <c:pt idx="1">
                  <c:v>3.0711576987261515E-5</c:v>
                </c:pt>
                <c:pt idx="2">
                  <c:v>2.7645637543223796E-3</c:v>
                </c:pt>
                <c:pt idx="3">
                  <c:v>9.154966734285408E-2</c:v>
                </c:pt>
                <c:pt idx="4">
                  <c:v>1.1153023049159545</c:v>
                </c:pt>
                <c:pt idx="5">
                  <c:v>4.9984355562635328</c:v>
                </c:pt>
                <c:pt idx="6">
                  <c:v>8.241025596350962</c:v>
                </c:pt>
                <c:pt idx="7">
                  <c:v>4.9984355562635328</c:v>
                </c:pt>
                <c:pt idx="8">
                  <c:v>1.1153023049159545</c:v>
                </c:pt>
                <c:pt idx="9">
                  <c:v>9.154966734285408E-2</c:v>
                </c:pt>
                <c:pt idx="10">
                  <c:v>2.7645637543223796E-3</c:v>
                </c:pt>
                <c:pt idx="11">
                  <c:v>3.0711576987261515E-5</c:v>
                </c:pt>
                <c:pt idx="12">
                  <c:v>1.2551143447407892E-7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73-4D0B-ACBA-393727713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629840"/>
        <c:axId val="-2079635824"/>
      </c:scatterChart>
      <c:valAx>
        <c:axId val="-2079629840"/>
        <c:scaling>
          <c:orientation val="minMax"/>
          <c:max val="60"/>
          <c:min val="3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635824"/>
        <c:crosses val="autoZero"/>
        <c:crossBetween val="midCat"/>
        <c:majorUnit val="3"/>
      </c:valAx>
      <c:valAx>
        <c:axId val="-2079635824"/>
        <c:scaling>
          <c:orientation val="minMax"/>
          <c:max val="8.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-2079629840"/>
        <c:crossesAt val="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2F2BE-227C-49BF-948A-BCEF99D7727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44FD-D5A6-49E1-9425-EF4982DF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44FD-D5A6-49E1-9425-EF4982DF0E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44FD-D5A6-49E1-9425-EF4982DF0E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44FD-D5A6-49E1-9425-EF4982DF0E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44FD-D5A6-49E1-9425-EF4982DF0E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44FD-D5A6-49E1-9425-EF4982DF0E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0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44FD-D5A6-49E1-9425-EF4982DF0E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B6B-ECE2-4F70-95E4-F04974DF7513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2CA7-E61E-498B-A5BC-073AF46347FE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3015-CC17-4DE8-8B5D-B7D4D60C81F4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F8E-3A62-4967-91C9-65024C1518AC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22E0-1BF2-4AED-BBB9-3C4143BE438F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EC92-8055-46B1-900F-9C07D80F9EDE}" type="datetime1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BC26-FFCB-41C0-8805-DB759E901490}" type="datetime1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0F49-D7D8-4E5D-9C30-F4ABC7F73D2B}" type="datetime1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543-8D01-4A8F-A5F5-57E0E3C957DD}" type="datetime1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10B-6810-4C6E-B663-79744FB6C9D8}" type="datetime1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995C-A01B-45EA-9B1F-340E140A18C2}" type="datetime1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1C84-D29B-44C1-B265-B9F2280A4267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3CA8-3195-413C-AA95-E38F1B99F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Relationship Id="rId9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535975"/>
            <a:ext cx="767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Modeling of Inverted Drift Tube Design for Classification of Sub-micrometric sized Particles at Atmospheric Pressure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468" y="4769427"/>
            <a:ext cx="591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October 19</a:t>
            </a:r>
            <a:r>
              <a:rPr lang="en-US" b="1" baseline="30000" dirty="0"/>
              <a:t>th</a:t>
            </a:r>
            <a:r>
              <a:rPr lang="en-US" b="1" dirty="0"/>
              <a:t> 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9901" y="4122197"/>
            <a:ext cx="591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Minal</a:t>
            </a:r>
            <a:r>
              <a:rPr lang="en-US" b="1" i="1" dirty="0"/>
              <a:t> </a:t>
            </a:r>
            <a:r>
              <a:rPr lang="en-US" b="1" i="1" dirty="0" err="1"/>
              <a:t>Nahin</a:t>
            </a:r>
            <a:r>
              <a:rPr lang="en-US" b="1" i="1" dirty="0"/>
              <a:t> and Carlos Larriba Andaluz</a:t>
            </a:r>
          </a:p>
        </p:txBody>
      </p:sp>
      <p:pic>
        <p:nvPicPr>
          <p:cNvPr id="2050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5705474"/>
            <a:ext cx="3530600" cy="1152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79800" y="6077616"/>
            <a:ext cx="255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 </a:t>
            </a:r>
            <a:r>
              <a:rPr lang="en-US" b="1" i="1" dirty="0" err="1"/>
              <a:t>Kanomax</a:t>
            </a:r>
            <a:r>
              <a:rPr lang="en-US" b="1" i="1" dirty="0"/>
              <a:t> Project</a:t>
            </a:r>
          </a:p>
        </p:txBody>
      </p:sp>
      <p:pic>
        <p:nvPicPr>
          <p:cNvPr id="2052" name="Picture 4" descr="Image result for IUPUI 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59" y="130393"/>
            <a:ext cx="4225397" cy="9334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4381" y="6482969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6600" y="1272659"/>
            <a:ext cx="644868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First Approach:  “Intermittent Push Flow”.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Particles are modeled using Statistical Diffusion Simulations.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550" y="5844659"/>
            <a:ext cx="637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Arrival Times of Particles can be easily inferred Analytically.</a:t>
            </a:r>
          </a:p>
        </p:txBody>
      </p:sp>
      <p:pic>
        <p:nvPicPr>
          <p:cNvPr id="2" name="intermittent push fl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19125" y="2001838"/>
            <a:ext cx="7762876" cy="35766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6593" y="6440765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243300" y="1209159"/>
                <a:ext cx="9280568" cy="151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b="1" i="1" dirty="0"/>
                  <a:t>First Approach:  “Intermittent Push Flow”.</a:t>
                </a:r>
              </a:p>
              <a:p>
                <a:pPr lvl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b="1" i="1" dirty="0"/>
                  <a:t>Resolution of particles as a function of arrival time distributions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𝑴𝑨𝑿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𝑭𝑾𝑯𝑴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="1" i="1" dirty="0"/>
                  <a:t>.</a:t>
                </a:r>
              </a:p>
              <a:p>
                <a:pPr lvl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b="1" i="1" dirty="0"/>
                  <a:t>Arrival time distributions of sets of 100 particles are studied with Statistical Diffusion Simulations.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300" y="1209159"/>
                <a:ext cx="9280568" cy="1518173"/>
              </a:xfrm>
              <a:prstGeom prst="rect">
                <a:avLst/>
              </a:prstGeom>
              <a:blipFill rotWithShape="0">
                <a:blip r:embed="rId3"/>
                <a:stretch>
                  <a:fillRect t="-2008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IUPUI 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" name="Picture 2" descr="Image result for Kano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9300" y="64008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R~182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2600" y="64008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R~487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64008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R~750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1100" y="64008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R~961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410434"/>
              </p:ext>
            </p:extLst>
          </p:nvPr>
        </p:nvGraphicFramePr>
        <p:xfrm>
          <a:off x="81230" y="2688190"/>
          <a:ext cx="1977136" cy="363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33259"/>
              </p:ext>
            </p:extLst>
          </p:nvPr>
        </p:nvGraphicFramePr>
        <p:xfrm>
          <a:off x="2103068" y="2688190"/>
          <a:ext cx="2286000" cy="364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496844"/>
              </p:ext>
            </p:extLst>
          </p:nvPr>
        </p:nvGraphicFramePr>
        <p:xfrm>
          <a:off x="6751268" y="2659580"/>
          <a:ext cx="2286000" cy="364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690305"/>
              </p:ext>
            </p:extLst>
          </p:nvPr>
        </p:nvGraphicFramePr>
        <p:xfrm>
          <a:off x="4427168" y="2681159"/>
          <a:ext cx="2286000" cy="364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4723" y="6426697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03200" y="1291555"/>
            <a:ext cx="9512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First Approach:  “Intermittent Push Flow”.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 Why do we have such a high resolution ?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Diffusion “Auto-Correction” as particles fly through drift tube.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Only when the Electric Field is set to low values, particles freely diffuse (very small relative times of diffusion compared to total flight time).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Resolution &amp; resolving power can be enhanced by tuning intermittent pushes.</a:t>
            </a:r>
          </a:p>
        </p:txBody>
      </p:sp>
      <p:sp>
        <p:nvSpPr>
          <p:cNvPr id="10" name="Oval 9"/>
          <p:cNvSpPr/>
          <p:nvPr/>
        </p:nvSpPr>
        <p:spPr>
          <a:xfrm>
            <a:off x="3808599" y="605787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350548" y="3947696"/>
            <a:ext cx="8875" cy="128726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59423" y="5199449"/>
            <a:ext cx="6354755" cy="3550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78651" y="4125255"/>
            <a:ext cx="6166895" cy="107568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507" y="4215509"/>
            <a:ext cx="103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Field Strength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92363" y="4800600"/>
            <a:ext cx="0" cy="1214399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32683" y="5216962"/>
            <a:ext cx="14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Axial Distance</a:t>
            </a:r>
          </a:p>
        </p:txBody>
      </p:sp>
      <p:sp>
        <p:nvSpPr>
          <p:cNvPr id="21" name="Oval 20"/>
          <p:cNvSpPr/>
          <p:nvPr/>
        </p:nvSpPr>
        <p:spPr>
          <a:xfrm>
            <a:off x="3008499" y="605787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92263" y="4940300"/>
            <a:ext cx="0" cy="10747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621399" y="607057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805163" y="4648200"/>
            <a:ext cx="0" cy="13795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36983" y="4124762"/>
            <a:ext cx="132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ZE=</a:t>
            </a:r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Stable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9113" y="4981575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5350" y="5025963"/>
            <a:ext cx="6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endParaRPr lang="en-US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255883" y="3718362"/>
            <a:ext cx="132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ZE&lt;</a:t>
            </a:r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Particle is pushed forward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89483" y="3337362"/>
            <a:ext cx="132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ZE&gt;</a:t>
            </a:r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Particle is pushed backwards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086100" y="6159500"/>
            <a:ext cx="508000" cy="1651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4330700" y="6146800"/>
            <a:ext cx="508000" cy="1651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8457" y="6412629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9" grpId="0"/>
      <p:bldP spid="21" grpId="0" animBg="1"/>
      <p:bldP spid="23" grpId="0" animBg="1"/>
      <p:bldP spid="27" grpId="0"/>
      <p:bldP spid="29" grpId="0"/>
      <p:bldP spid="30" grpId="0"/>
      <p:bldP spid="31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24" y="1250351"/>
            <a:ext cx="84187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Resolution for two close particles might be very high (in our case for larger particles) but it might not be helpful for separation.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Also we can always tune electric field pushes to get high resolution for a specific particle size, so we cannot define an exclusive resolution. Is there a different easy to define resolution?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 Define how well the peaks can be distinguished : resolving power! </a:t>
            </a:r>
          </a:p>
        </p:txBody>
      </p:sp>
      <p:pic>
        <p:nvPicPr>
          <p:cNvPr id="5" name="Picture 4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826"/>
          <a:stretch/>
        </p:blipFill>
        <p:spPr>
          <a:xfrm>
            <a:off x="367247" y="4755070"/>
            <a:ext cx="981075" cy="1374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1826"/>
          <a:stretch/>
        </p:blipFill>
        <p:spPr>
          <a:xfrm>
            <a:off x="1703922" y="4755070"/>
            <a:ext cx="981075" cy="13746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64147" y="5470946"/>
            <a:ext cx="1085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4022" y="5470946"/>
            <a:ext cx="2274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77816" y="511138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/>
              <a:t>HW</a:t>
            </a:r>
            <a:endParaRPr lang="en-US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377947" y="5139714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baseline="-25000" dirty="0"/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0877" y="6355270"/>
                <a:ext cx="2484120" cy="553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𝑹𝒆𝒔𝒐𝒍𝒗𝒊𝒏𝒈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𝒑𝒐𝒘𝒆𝒓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1400" b="1" i="1" baseline="-25000" smtClean="0">
                              <a:latin typeface="Cambria Math" panose="02040503050406030204" pitchFamily="18" charset="0"/>
                            </a:rPr>
                            <m:t>𝑯𝑾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den>
                      </m:f>
                    </m:oMath>
                  </m:oMathPara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7" y="6355270"/>
                <a:ext cx="2484120" cy="553357"/>
              </a:xfrm>
              <a:prstGeom prst="rect">
                <a:avLst/>
              </a:prstGeom>
              <a:blipFill rotWithShape="0">
                <a:blip r:embed="rId5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075092" y="5139714"/>
            <a:ext cx="5724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If resolving power is zero then then there is no gap at the  half width !</a:t>
            </a:r>
          </a:p>
          <a:p>
            <a:r>
              <a:rPr lang="en-US" b="1" i="1" dirty="0"/>
              <a:t>So, we conclude:</a:t>
            </a:r>
          </a:p>
          <a:p>
            <a:r>
              <a:rPr lang="en-US" b="1" i="1" dirty="0"/>
              <a:t>If resolving power &gt; 0.2 peaks are separable</a:t>
            </a:r>
          </a:p>
          <a:p>
            <a:r>
              <a:rPr lang="en-US" b="1" i="1" dirty="0"/>
              <a:t>If resolving power  &lt; 0.2 peaks are not separable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51" y="3245883"/>
            <a:ext cx="120015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b="1826"/>
          <a:stretch/>
        </p:blipFill>
        <p:spPr>
          <a:xfrm>
            <a:off x="3830751" y="3269843"/>
            <a:ext cx="981075" cy="1374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1826"/>
          <a:stretch/>
        </p:blipFill>
        <p:spPr>
          <a:xfrm>
            <a:off x="3035829" y="3258031"/>
            <a:ext cx="981075" cy="13746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1826"/>
          <a:stretch/>
        </p:blipFill>
        <p:spPr>
          <a:xfrm>
            <a:off x="7107254" y="3270731"/>
            <a:ext cx="981075" cy="1374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b="1826"/>
          <a:stretch/>
        </p:blipFill>
        <p:spPr>
          <a:xfrm>
            <a:off x="5702732" y="3272171"/>
            <a:ext cx="981075" cy="13746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6616" y="4638110"/>
            <a:ext cx="7712184" cy="77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6590" y="6426697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68" y="3838358"/>
            <a:ext cx="940980" cy="14794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756" y="931264"/>
            <a:ext cx="724614" cy="22366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17" y="517665"/>
            <a:ext cx="605835" cy="2662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242" y="991965"/>
            <a:ext cx="734114" cy="2170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387" y="1190485"/>
            <a:ext cx="786648" cy="201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771" y="3618773"/>
            <a:ext cx="876358" cy="1731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6512" y="4697506"/>
            <a:ext cx="1581150" cy="6125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7894" y="3087470"/>
            <a:ext cx="8533681" cy="17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063" y="3077739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120.42 nm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6353" y="3079644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114.07 nm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8145" y="3077739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98.06 nm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2254" y="3078098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95.57 nm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0288" y="3087546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82.70 nm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0816" y="3087546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80.61 nm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2764" y="3112443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56.81 nm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5997" y="3105085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55.89 nm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45194" y="5267597"/>
            <a:ext cx="8533681" cy="17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6570" y="3226435"/>
            <a:ext cx="162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Ions are within 5.27 % </a:t>
            </a:r>
          </a:p>
          <a:p>
            <a:r>
              <a:rPr lang="en-US" sz="1100" b="1" dirty="0"/>
              <a:t>RP = 1.02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85241" y="3244964"/>
            <a:ext cx="163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Ions are within 2.54 %</a:t>
            </a:r>
          </a:p>
          <a:p>
            <a:r>
              <a:rPr lang="en-US" sz="1100" b="1" dirty="0"/>
              <a:t>RP = 0.46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0417" y="3240790"/>
            <a:ext cx="1674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Ions are within 2.53 %</a:t>
            </a:r>
          </a:p>
          <a:p>
            <a:r>
              <a:rPr lang="en-US" sz="1100" b="1" dirty="0"/>
              <a:t>RP = 0.51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98698" y="3259292"/>
            <a:ext cx="163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Ions are within 1.62 %</a:t>
            </a:r>
          </a:p>
          <a:p>
            <a:r>
              <a:rPr lang="en-US" sz="1100" b="1" dirty="0"/>
              <a:t>RP = 0.56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4928" y="5263390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47.91 nm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8482" y="5296660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47.14 nm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28107" y="5263390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33.22 nm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84448" y="5267851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32.69 nm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560" y="5306367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20.93 nm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4317" y="5504646"/>
            <a:ext cx="2322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Ions are within 1.61 %</a:t>
            </a:r>
          </a:p>
          <a:p>
            <a:r>
              <a:rPr lang="en-US" sz="1100" b="1" dirty="0"/>
              <a:t>RP = 0.68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28107" y="5470579"/>
            <a:ext cx="163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Masses are within 1.60%</a:t>
            </a:r>
          </a:p>
          <a:p>
            <a:r>
              <a:rPr lang="en-US" sz="1100" b="1" dirty="0"/>
              <a:t>RP = 1.16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8871" y="5504646"/>
            <a:ext cx="163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Ions are within 1.62 %</a:t>
            </a:r>
          </a:p>
          <a:p>
            <a:r>
              <a:rPr lang="en-US" sz="1100" b="1" dirty="0"/>
              <a:t>RP = 1.42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21553" y="5306367"/>
            <a:ext cx="128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20.59 nm</a:t>
            </a:r>
          </a:p>
        </p:txBody>
      </p:sp>
      <p:pic>
        <p:nvPicPr>
          <p:cNvPr id="52" name="Picture 51" descr="Image result for IUPUI 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5904" y="38100"/>
            <a:ext cx="4225397" cy="462979"/>
          </a:xfrm>
          <a:prstGeom prst="rect">
            <a:avLst/>
          </a:prstGeom>
          <a:noFill/>
        </p:spPr>
      </p:pic>
      <p:pic>
        <p:nvPicPr>
          <p:cNvPr id="53" name="Picture 2" descr="Image result for Kanomax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" y="25400"/>
            <a:ext cx="3530600" cy="571638"/>
          </a:xfrm>
          <a:prstGeom prst="rect">
            <a:avLst/>
          </a:prstGeom>
          <a:noFill/>
        </p:spPr>
      </p:pic>
      <p:cxnSp>
        <p:nvCxnSpPr>
          <p:cNvPr id="54" name="Straight Connector 53"/>
          <p:cNvCxnSpPr/>
          <p:nvPr/>
        </p:nvCxnSpPr>
        <p:spPr>
          <a:xfrm flipH="1">
            <a:off x="2" y="5156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68339" y="6018485"/>
            <a:ext cx="861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Separation of very close masses is possible if the masses are small (diameter small)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Resolving power is inversely  proportional to diameter or mass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6592" y="6412629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4" grpId="0"/>
      <p:bldP spid="26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924" y="1250351"/>
            <a:ext cx="8418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First Approach:  “Intermittent Push Flow”.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 Consider the resolution of DMA is 10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b="1" i="1" dirty="0"/>
          </a:p>
        </p:txBody>
      </p:sp>
      <p:pic>
        <p:nvPicPr>
          <p:cNvPr id="5" name="Picture 4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7837" y="5985169"/>
            <a:ext cx="727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 DMA with resolution 10 can not distinguish 44~50 nm diameter 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2905" y="2120609"/>
            <a:ext cx="171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Inverter Drift Tube 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DMA</a:t>
            </a:r>
          </a:p>
        </p:txBody>
      </p:sp>
      <p:sp>
        <p:nvSpPr>
          <p:cNvPr id="12" name="Oval 11"/>
          <p:cNvSpPr/>
          <p:nvPr/>
        </p:nvSpPr>
        <p:spPr>
          <a:xfrm>
            <a:off x="2044700" y="4917885"/>
            <a:ext cx="128270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6239" y="4480560"/>
            <a:ext cx="1978721" cy="74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576179"/>
              </p:ext>
            </p:extLst>
          </p:nvPr>
        </p:nvGraphicFramePr>
        <p:xfrm>
          <a:off x="4677255" y="1945702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069260"/>
              </p:ext>
            </p:extLst>
          </p:nvPr>
        </p:nvGraphicFramePr>
        <p:xfrm>
          <a:off x="930815" y="1945702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526" y="6370425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Graphic spid="16" grpId="0">
        <p:bldAsOne/>
      </p:bldGraphic>
      <p:bldGraphic spid="1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2523" y="6384493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0180" y="2617675"/>
            <a:ext cx="4567820" cy="1325563"/>
          </a:xfrm>
        </p:spPr>
        <p:txBody>
          <a:bodyPr>
            <a:noAutofit/>
          </a:bodyPr>
          <a:lstStyle/>
          <a:p>
            <a:r>
              <a:rPr lang="en-US" sz="4800" b="1" i="1" dirty="0">
                <a:latin typeface="+mn-lt"/>
                <a:ea typeface="+mn-ea"/>
                <a:cs typeface="+mn-cs"/>
              </a:rPr>
              <a:t>Second Approach </a:t>
            </a:r>
          </a:p>
        </p:txBody>
      </p:sp>
    </p:spTree>
    <p:extLst>
      <p:ext uri="{BB962C8B-B14F-4D97-AF65-F5344CB8AC3E}">
        <p14:creationId xmlns:p14="http://schemas.microsoft.com/office/powerpoint/2010/main" val="394390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600" y="1253609"/>
            <a:ext cx="664207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Second Approach:  “Stopping Potential Separation”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A field is fixed on the drift tube so as to stop only one mobility</a:t>
            </a:r>
          </a:p>
        </p:txBody>
      </p:sp>
      <p:pic>
        <p:nvPicPr>
          <p:cNvPr id="5" name="Picture 4" descr="Image result for IUPUI 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" name="Picture 2" descr="Image result for Kanom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359423" y="2105025"/>
            <a:ext cx="1" cy="225363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59423" y="4323149"/>
            <a:ext cx="6354755" cy="3550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78651" y="2085975"/>
            <a:ext cx="3802949" cy="2238662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84300" y="3086100"/>
            <a:ext cx="6438900" cy="38100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78651" y="2076450"/>
            <a:ext cx="3802949" cy="2238662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592755" y="5658041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53754" y="560819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30599" y="5546700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654586" y="4170848"/>
            <a:ext cx="8875" cy="141155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71963" y="4016375"/>
            <a:ext cx="9523" cy="154622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14363" y="3816356"/>
            <a:ext cx="6533" cy="1687467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29230" y="5629466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41304" y="555739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86449" y="553717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391061" y="3238500"/>
            <a:ext cx="27321" cy="2315323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59513" y="3187700"/>
            <a:ext cx="16979" cy="232410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570213" y="3162300"/>
            <a:ext cx="1" cy="23320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071504" y="554469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81799" y="5521300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189713" y="3124200"/>
            <a:ext cx="17350" cy="2374902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65565" y="3086100"/>
            <a:ext cx="11310" cy="239232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328679" y="555104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01024" y="551812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446888" y="3133725"/>
            <a:ext cx="0" cy="237172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884788" y="3095625"/>
            <a:ext cx="1" cy="237962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701149" y="553717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67204" y="5617721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114931" y="2481959"/>
            <a:ext cx="163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Constant Field Applied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3350" y="5952609"/>
            <a:ext cx="8782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When a constant Field is applied, particles with larger </a:t>
            </a:r>
            <a:r>
              <a:rPr lang="en-US" b="1" i="1" dirty="0" err="1"/>
              <a:t>mobilities</a:t>
            </a:r>
            <a:r>
              <a:rPr lang="en-US" b="1" i="1" dirty="0"/>
              <a:t> are pushed to the entrance as ZE&gt;</a:t>
            </a:r>
            <a:r>
              <a:rPr lang="en-US" b="1" i="1" dirty="0" err="1"/>
              <a:t>V</a:t>
            </a:r>
            <a:r>
              <a:rPr lang="en-US" b="1" i="1" baseline="-25000" dirty="0" err="1"/>
              <a:t>gas</a:t>
            </a:r>
            <a:r>
              <a:rPr lang="en-US" b="1" i="1" dirty="0"/>
              <a:t> ,while particles with smaller </a:t>
            </a:r>
            <a:r>
              <a:rPr lang="en-US" b="1" i="1" dirty="0" err="1"/>
              <a:t>mobilities</a:t>
            </a:r>
            <a:r>
              <a:rPr lang="en-US" b="1" i="1" dirty="0"/>
              <a:t> are pushed to the exit as ZE&lt; </a:t>
            </a:r>
            <a:r>
              <a:rPr lang="en-US" b="1" i="1" dirty="0" err="1"/>
              <a:t>V</a:t>
            </a:r>
            <a:r>
              <a:rPr lang="en-US" b="1" i="1" baseline="-25000" dirty="0" err="1"/>
              <a:t>gas</a:t>
            </a:r>
            <a:r>
              <a:rPr lang="en-US" b="1" i="1" dirty="0"/>
              <a:t>. 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12113" y="4219575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8350" y="4263963"/>
            <a:ext cx="6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endParaRPr lang="en-US" b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6593" y="6412629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5" grpId="0" animBg="1"/>
      <p:bldP spid="59" grpId="0"/>
      <p:bldP spid="59" grpId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1700" y="1253609"/>
            <a:ext cx="664207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Second Approach:  “Stopping Potential Separation”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A field is fixed on the drift tube so as to stop only one mobility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475" y="5941665"/>
            <a:ext cx="840428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Red Markers Correspond to 1 second each.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Arrival time separation for 1% mass differential: 10 seconds (for a 47nm particle)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523" y="6454833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trap one ion by retardation potenti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40837" y="1938237"/>
            <a:ext cx="7407564" cy="40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5175" y="1259887"/>
            <a:ext cx="883947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Second Approach:  “Stopping Potential Separation”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Separation Possibilities? Can we separate 0.07% in diameter? (55.89 nm &amp; 55.93 nm)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245" y="5812909"/>
            <a:ext cx="840428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Theoretically: Yes we can! What happens when the Field is not exactly known?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When the Field is not exactly known a small RF Field can be used to stop a range of </a:t>
            </a:r>
            <a:r>
              <a:rPr lang="en-US" b="1" i="1" dirty="0" err="1"/>
              <a:t>mobilities</a:t>
            </a:r>
            <a:r>
              <a:rPr lang="en-US" b="1" i="1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4388" y="6384493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Two close masses are trapped using retardation potenti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036819" y="1902777"/>
            <a:ext cx="7070363" cy="38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8241" y="1315830"/>
            <a:ext cx="81951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/>
              <a:t>Introduction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Drift Tube requirements from </a:t>
            </a:r>
            <a:r>
              <a:rPr lang="en-US" b="1" i="1" dirty="0" err="1"/>
              <a:t>Kanomax</a:t>
            </a:r>
            <a:endParaRPr lang="en-US" b="1" i="1" dirty="0"/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Design Concept for the Inverted Drift Tube</a:t>
            </a:r>
          </a:p>
          <a:p>
            <a:pPr>
              <a:buFont typeface="Arial" pitchFamily="34" charset="0"/>
              <a:buChar char="•"/>
            </a:pPr>
            <a:endParaRPr lang="en-US" b="1" i="1" dirty="0"/>
          </a:p>
          <a:p>
            <a:pPr>
              <a:buFont typeface="Arial" pitchFamily="34" charset="0"/>
              <a:buChar char="•"/>
            </a:pPr>
            <a:r>
              <a:rPr lang="en-US" b="1" i="1" dirty="0"/>
              <a:t>Modeling of Drift Tube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Key Parameters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Stopping the ions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Arising Problems </a:t>
            </a:r>
          </a:p>
          <a:p>
            <a:pPr lvl="1">
              <a:buFont typeface="Arial" pitchFamily="34" charset="0"/>
              <a:buChar char="•"/>
            </a:pPr>
            <a:endParaRPr lang="en-US" b="1" i="1" dirty="0"/>
          </a:p>
          <a:p>
            <a:pPr>
              <a:buFont typeface="Arial" pitchFamily="34" charset="0"/>
              <a:buChar char="•"/>
            </a:pPr>
            <a:r>
              <a:rPr lang="en-US" b="1" i="1" dirty="0"/>
              <a:t>New Strategies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“Intermittent Push” Flow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“Stopping Potential”</a:t>
            </a:r>
          </a:p>
          <a:p>
            <a:pPr lvl="1"/>
            <a:endParaRPr lang="en-US" b="1" i="1" dirty="0"/>
          </a:p>
          <a:p>
            <a:pPr>
              <a:buFont typeface="Arial" pitchFamily="34" charset="0"/>
              <a:buChar char="•"/>
            </a:pPr>
            <a:r>
              <a:rPr lang="en-US" b="1" i="1" dirty="0"/>
              <a:t>Instrument Characteristics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Resolution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/>
              <a:t>Resolving power</a:t>
            </a:r>
          </a:p>
          <a:p>
            <a:pPr lvl="1">
              <a:buFont typeface="Arial" pitchFamily="34" charset="0"/>
              <a:buChar char="•"/>
            </a:pPr>
            <a:endParaRPr lang="en-US" b="1" i="1" dirty="0"/>
          </a:p>
          <a:p>
            <a:pPr>
              <a:buFont typeface="Arial" pitchFamily="34" charset="0"/>
              <a:buChar char="•"/>
            </a:pPr>
            <a:r>
              <a:rPr lang="en-US" b="1" i="1" dirty="0"/>
              <a:t>Next Steps</a:t>
            </a:r>
          </a:p>
        </p:txBody>
      </p:sp>
      <p:pic>
        <p:nvPicPr>
          <p:cNvPr id="5" name="Picture 4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8118" y="6468900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7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0536" y="1386959"/>
            <a:ext cx="87122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b="1" i="1" dirty="0"/>
              <a:t>CONCLUSIONS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We have Designed and Modeled an Inverted Drift Tube which is small </a:t>
            </a:r>
            <a:r>
              <a:rPr lang="en-US" b="1" i="1"/>
              <a:t>(12 </a:t>
            </a:r>
            <a:r>
              <a:rPr lang="en-US" b="1" i="1" dirty="0"/>
              <a:t>cm) fast (~5s for a total sweep), has a high mass/diameter (&gt;100nm) range and high Resolution and resolving power.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 The Drift Tube has 3 possible methods of operation: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Particles could be collected at the walls with a fixed potential.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Collect particles using a CPC or electrometer through “Intermittent push flow”.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Use a Stopping potential to focus on a particle size (High Separation).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The ideal  situation shows very high resolutions in Arrival Time Distributions.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 Shows high resolving power specially for small particles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b="1" i="1" dirty="0"/>
          </a:p>
          <a:p>
            <a:pPr lvl="1">
              <a:spcAft>
                <a:spcPts val="600"/>
              </a:spcAft>
            </a:pPr>
            <a:r>
              <a:rPr lang="en-US" b="1" i="1" dirty="0"/>
              <a:t>FUTURE WORK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Mathematical description of working principle inverted drift tube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A prototype of the Drift Tube will be constructed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523" y="6398561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36963" y="2088634"/>
            <a:ext cx="5148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6000" b="1" i="1" dirty="0"/>
              <a:t>THANK YOU !!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4463" y="4222234"/>
            <a:ext cx="4705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6000" b="1" i="1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6591" y="6426697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344" y="1793925"/>
            <a:ext cx="819519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i="1" dirty="0"/>
              <a:t>Initial Model Design and Characteristics:</a:t>
            </a:r>
          </a:p>
          <a:p>
            <a:pPr>
              <a:spcAft>
                <a:spcPts val="600"/>
              </a:spcAft>
            </a:pPr>
            <a:endParaRPr lang="en-US" b="1" i="1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Fast Electrical Mobility Characterization System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Wide Range of </a:t>
            </a:r>
            <a:r>
              <a:rPr lang="en-US" sz="2400" b="1" i="1" dirty="0" err="1"/>
              <a:t>Mobilities</a:t>
            </a:r>
            <a:r>
              <a:rPr lang="en-US" sz="2400" b="1" i="1" dirty="0"/>
              <a:t> (Diameters) 0.3nm&lt;D&lt;100nm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Small device (&lt;50cm)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Room Pressure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Can be coupled to a CPC (or an electrometer)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High Resolution (and resolving power)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i="1" dirty="0"/>
              <a:t>Has to Compete against well established DMAs</a:t>
            </a:r>
          </a:p>
        </p:txBody>
      </p:sp>
      <p:pic>
        <p:nvPicPr>
          <p:cNvPr id="6" name="Picture 5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7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8453" y="6497037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/>
          <p:cNvCxnSpPr/>
          <p:nvPr/>
        </p:nvCxnSpPr>
        <p:spPr>
          <a:xfrm flipV="1">
            <a:off x="2327453" y="3722255"/>
            <a:ext cx="111" cy="1754032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944979" y="3701863"/>
            <a:ext cx="5305" cy="175406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954856" y="3204074"/>
            <a:ext cx="3795437" cy="1105547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82760" y="3694545"/>
            <a:ext cx="3729022" cy="7318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7283" y="1166379"/>
            <a:ext cx="10924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/>
              <a:t>Initial Concept of Inverted Drift Tube (Comparison to regular Drift Tube) 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The Inverted Tube consists of two Forces: Electric Field and Drag Force.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The Electric Field is directly proportional to axial distance x but negative in direction.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There is a constant velocity flow, </a:t>
            </a:r>
            <a:r>
              <a:rPr lang="en-US" b="1" i="1" dirty="0" err="1"/>
              <a:t>v</a:t>
            </a:r>
            <a:r>
              <a:rPr lang="en-US" b="1" i="1" baseline="-25000" dirty="0" err="1"/>
              <a:t>gas</a:t>
            </a:r>
            <a:r>
              <a:rPr lang="en-US" b="1" i="1" dirty="0"/>
              <a:t>,  in the axial direction.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At some point in the Drift Tube, the drift velocity, </a:t>
            </a:r>
            <a:r>
              <a:rPr lang="en-US" b="1" i="1" dirty="0" err="1"/>
              <a:t>v</a:t>
            </a:r>
            <a:r>
              <a:rPr lang="en-US" b="1" i="1" baseline="-25000" dirty="0" err="1"/>
              <a:t>drift</a:t>
            </a:r>
            <a:r>
              <a:rPr lang="en-US" b="1" i="1" dirty="0"/>
              <a:t>, will be equal to </a:t>
            </a:r>
            <a:r>
              <a:rPr lang="en-US" b="1" i="1" dirty="0" err="1"/>
              <a:t>v</a:t>
            </a:r>
            <a:r>
              <a:rPr lang="en-US" b="1" i="1" baseline="-25000" dirty="0" err="1"/>
              <a:t>gas</a:t>
            </a:r>
            <a:r>
              <a:rPr lang="en-US" b="1" i="1" dirty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When this occurs, the particle is trapped inside the Inverted Drift Tube.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947002" y="4618331"/>
            <a:ext cx="3892198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58360" y="6723856"/>
            <a:ext cx="3920596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5140" y="5315645"/>
            <a:ext cx="416960" cy="19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201662" y="5705481"/>
            <a:ext cx="62229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063790" y="5579936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826769" y="552437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42139" y="546925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528938" y="5276309"/>
            <a:ext cx="4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03808" y="4776567"/>
            <a:ext cx="6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endParaRPr lang="en-US" b="1" baseline="-250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4962760" y="3026008"/>
            <a:ext cx="8875" cy="128726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64299" y="4283846"/>
            <a:ext cx="3990657" cy="2054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68701" y="2629265"/>
            <a:ext cx="103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Field Strength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14378" y="3869354"/>
            <a:ext cx="1471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Axial Distance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6379" y="6225253"/>
            <a:ext cx="205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r>
              <a:rPr lang="en-US" b="1" dirty="0"/>
              <a:t> = </a:t>
            </a:r>
            <a:r>
              <a:rPr lang="en-US" b="1" dirty="0" err="1"/>
              <a:t>v</a:t>
            </a:r>
            <a:r>
              <a:rPr lang="en-US" b="1" baseline="-25000" dirty="0" err="1"/>
              <a:t>drift</a:t>
            </a:r>
            <a:r>
              <a:rPr lang="en-US" b="1" dirty="0"/>
              <a:t> =  ZE</a:t>
            </a:r>
            <a:endParaRPr lang="en-US" b="1" baseline="-25000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125621" y="3939079"/>
            <a:ext cx="296" cy="155759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825903" y="3440476"/>
            <a:ext cx="1879" cy="195542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45253" y="3092334"/>
            <a:ext cx="2956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Lower </a:t>
            </a:r>
            <a:r>
              <a:rPr lang="en-US" sz="1200" b="1" dirty="0" err="1"/>
              <a:t>Mobilities</a:t>
            </a:r>
            <a:r>
              <a:rPr lang="en-US" sz="1200" b="1" dirty="0"/>
              <a:t> require Higher Fields!!!</a:t>
            </a:r>
          </a:p>
        </p:txBody>
      </p:sp>
      <p:pic>
        <p:nvPicPr>
          <p:cNvPr id="64" name="Picture 63" descr="Image result for IUPUI 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5" name="Picture 2" descr="Image result for Kanom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961275" y="4959680"/>
            <a:ext cx="416960" cy="19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944262" y="5664216"/>
            <a:ext cx="416960" cy="19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959790" y="6014030"/>
            <a:ext cx="416960" cy="19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944550" y="6394812"/>
            <a:ext cx="416960" cy="19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50507" y="4603224"/>
            <a:ext cx="3892198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61865" y="6708749"/>
            <a:ext cx="3920596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73885" y="5735182"/>
            <a:ext cx="4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473885" y="3003281"/>
            <a:ext cx="8875" cy="128726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67804" y="4268739"/>
            <a:ext cx="3990657" cy="2054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465969" y="6203131"/>
            <a:ext cx="205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drift</a:t>
            </a:r>
            <a:r>
              <a:rPr lang="en-US" b="1" dirty="0"/>
              <a:t> =  ZE</a:t>
            </a:r>
            <a:endParaRPr lang="en-US" b="1" baseline="-25000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82760" y="5666772"/>
            <a:ext cx="49507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155193" y="5580376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 flipV="1">
            <a:off x="3195782" y="3740727"/>
            <a:ext cx="21243" cy="179448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2215592" y="5525688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174889" y="546068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1357745" y="3731491"/>
            <a:ext cx="19376" cy="1664412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566175" y="3420287"/>
            <a:ext cx="317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Constant Electric Field pushes the ions through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273349" y="3365774"/>
            <a:ext cx="103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Field Strength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279447" y="4290606"/>
            <a:ext cx="1471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Axial Distance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66175" y="2841604"/>
            <a:ext cx="2028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REGULAR DRIFT TUBE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22710" y="2845182"/>
            <a:ext cx="2077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INVERTED DRIFT TUBE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91079" y="6080217"/>
            <a:ext cx="338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Particles are stopped at some point in the Tube when: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96075" y="5930889"/>
            <a:ext cx="60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76934" y="6511105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339358" y="5650276"/>
            <a:ext cx="4950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46949" y="5644274"/>
            <a:ext cx="4950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224317" y="5639837"/>
            <a:ext cx="4950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1" grpId="0"/>
      <p:bldP spid="56" grpId="0"/>
      <p:bldP spid="58" grpId="0"/>
      <p:bldP spid="59" grpId="0"/>
      <p:bldP spid="63" grpId="0"/>
      <p:bldP spid="89" grpId="0"/>
      <p:bldP spid="94" grpId="0"/>
      <p:bldP spid="112" grpId="0" animBg="1"/>
      <p:bldP spid="115" grpId="0" animBg="1"/>
      <p:bldP spid="116" grpId="0" animBg="1"/>
      <p:bldP spid="127" grpId="0"/>
      <p:bldP spid="128" grpId="0"/>
      <p:bldP spid="131" grpId="0"/>
      <p:bldP spid="57" grpId="0"/>
      <p:bldP spid="67" grpId="0"/>
      <p:bldP spid="6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icles going to eletrod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87142" y="3562606"/>
            <a:ext cx="4600666" cy="3071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948" y="1164111"/>
            <a:ext cx="8947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/>
              <a:t>Nanoparticles of different </a:t>
            </a:r>
            <a:r>
              <a:rPr lang="en-US" b="1" i="1" dirty="0" err="1"/>
              <a:t>Mobilities</a:t>
            </a:r>
            <a:r>
              <a:rPr lang="en-US" b="1" i="1" dirty="0"/>
              <a:t> are stopped at their required Fields using SDS model. 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/>
              <a:t>Particles  diameters shown range from 20 to 120 nm. </a:t>
            </a:r>
          </a:p>
          <a:p>
            <a:r>
              <a:rPr lang="en-US" b="1" i="1" dirty="0"/>
              <a:t>PROBLEMS THAT ARISE: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When nanoparticles are stopped, radial fields push nanoparticles to walls of the cylinder. As particles migrate to cylinder walls, they do not follow  constant field lines, but constant E</a:t>
            </a:r>
            <a:r>
              <a:rPr lang="en-US" b="1" i="1" baseline="-25000" dirty="0"/>
              <a:t>x</a:t>
            </a:r>
            <a:r>
              <a:rPr lang="en-US" b="1" i="1" dirty="0"/>
              <a:t> lines. Smaller Particles are lost before large are stopped.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/>
              <a:t>Flow field, </a:t>
            </a:r>
            <a:r>
              <a:rPr lang="en-US" b="1" i="1" dirty="0" err="1"/>
              <a:t>V</a:t>
            </a:r>
            <a:r>
              <a:rPr lang="en-US" b="1" i="1" baseline="-25000" dirty="0" err="1"/>
              <a:t>gas</a:t>
            </a:r>
            <a:r>
              <a:rPr lang="en-US" b="1" i="1" dirty="0"/>
              <a:t>, is not uniform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008000"/>
                </a:solidFill>
              </a:rPr>
              <a:t>How do we collect particles?</a:t>
            </a:r>
          </a:p>
        </p:txBody>
      </p:sp>
      <p:pic>
        <p:nvPicPr>
          <p:cNvPr id="1027" name="Picture 3" descr="C:\Users\Dauntless\Desktop\Presentation in Japan\field to stop.jpg"/>
          <p:cNvPicPr>
            <a:picLocks noChangeAspect="1" noChangeArrowheads="1"/>
          </p:cNvPicPr>
          <p:nvPr/>
        </p:nvPicPr>
        <p:blipFill>
          <a:blip r:embed="rId5"/>
          <a:srcRect r="50000"/>
          <a:stretch>
            <a:fillRect/>
          </a:stretch>
        </p:blipFill>
        <p:spPr bwMode="auto">
          <a:xfrm>
            <a:off x="6514423" y="3777482"/>
            <a:ext cx="2010455" cy="2905328"/>
          </a:xfrm>
          <a:prstGeom prst="rect">
            <a:avLst/>
          </a:prstGeom>
          <a:noFill/>
        </p:spPr>
      </p:pic>
      <p:pic>
        <p:nvPicPr>
          <p:cNvPr id="12" name="Picture 11" descr="Image result for IUPUI 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13" name="Picture 2" descr="Image result for Kanoma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7881" y="4460637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7881" y="4917837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7881" y="5375037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6371" y="5863309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4118" y="4505025"/>
            <a:ext cx="6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endParaRPr lang="en-US" b="1" baseline="-25000" dirty="0"/>
          </a:p>
        </p:txBody>
      </p:sp>
      <p:cxnSp>
        <p:nvCxnSpPr>
          <p:cNvPr id="22" name="Straight Arrow Connector 21"/>
          <p:cNvCxnSpPr>
            <a:stCxn id="31" idx="2"/>
          </p:cNvCxnSpPr>
          <p:nvPr/>
        </p:nvCxnSpPr>
        <p:spPr>
          <a:xfrm flipH="1">
            <a:off x="7353301" y="3568160"/>
            <a:ext cx="379150" cy="65624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670800" y="3598138"/>
            <a:ext cx="69851" cy="5715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1" idx="2"/>
          </p:cNvCxnSpPr>
          <p:nvPr/>
        </p:nvCxnSpPr>
        <p:spPr>
          <a:xfrm>
            <a:off x="7732451" y="3568160"/>
            <a:ext cx="464228" cy="55859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87231" y="3198828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Constant Field Lines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437653" y="4910207"/>
            <a:ext cx="289504" cy="97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443788" y="4767332"/>
            <a:ext cx="1009" cy="146235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435272" y="4600644"/>
            <a:ext cx="289504" cy="97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7441406" y="4364901"/>
            <a:ext cx="1012" cy="23910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83209" y="4716840"/>
            <a:ext cx="55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b="1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x1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49871" y="4407278"/>
            <a:ext cx="935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b="1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x2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=E</a:t>
            </a:r>
            <a:r>
              <a:rPr lang="en-US" b="1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x1</a:t>
            </a:r>
          </a:p>
          <a:p>
            <a:endParaRPr lang="en-US" b="1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6784" y="4634290"/>
            <a:ext cx="4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b="1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46659" y="4116765"/>
            <a:ext cx="911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b="1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r2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&gt;E</a:t>
            </a:r>
            <a:r>
              <a:rPr lang="en-US" b="1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r1</a:t>
            </a:r>
          </a:p>
          <a:p>
            <a:endParaRPr lang="en-US" b="1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091389" y="3530267"/>
            <a:ext cx="991820" cy="295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57800" y="3048000"/>
            <a:ext cx="4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6591" y="6468901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/>
          <a:srcRect l="31579" t="21053" r="28947" b="12281"/>
          <a:stretch>
            <a:fillRect/>
          </a:stretch>
        </p:blipFill>
        <p:spPr bwMode="auto">
          <a:xfrm>
            <a:off x="-27163" y="5448840"/>
            <a:ext cx="1483243" cy="1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1" grpId="0"/>
      <p:bldP spid="31" grpId="0"/>
      <p:bldP spid="48" grpId="0"/>
      <p:bldP spid="49" grpId="0"/>
      <p:bldP spid="50" grpId="0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" y="3714827"/>
            <a:ext cx="7410450" cy="2324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800" y="1522410"/>
            <a:ext cx="10924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/>
              <a:t> The flow field is not uniform due boundary layer formation inside IDT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b="1" i="1" dirty="0"/>
              <a:t> The  flow profile is parabolic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b="1" i="1" dirty="0"/>
              <a:t> Particles of same mass over charge have different velocities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b="1" i="1" dirty="0"/>
              <a:t> Big disadvantage for resolution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b="1" i="1" dirty="0"/>
              <a:t> How can we maintain same velocity for same mass over charge particles ?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b="1" i="1" dirty="0"/>
              <a:t> Particles are mostly at the center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b="1" i="1" dirty="0"/>
              <a:t> keep the center velocity constant for a profile</a:t>
            </a:r>
          </a:p>
          <a:p>
            <a:pPr lvl="2"/>
            <a:endParaRPr lang="en-US" b="1" i="1" dirty="0"/>
          </a:p>
        </p:txBody>
      </p:sp>
      <p:pic>
        <p:nvPicPr>
          <p:cNvPr id="64" name="Picture 63" descr="Image result for IUPUI 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65" name="Picture 2" descr="Image result for Kanom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18073" y="4399361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18073" y="4789793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16100" y="5223274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9901" y="4327556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39901" y="4717988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37928" y="5151469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720" y="3828135"/>
            <a:ext cx="2076450" cy="2066925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769506" y="4389376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66324" y="4789793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61150" y="5223274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976" y="3828135"/>
            <a:ext cx="2371725" cy="209550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7168626" y="4369865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68626" y="4760297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194789" y="5193778"/>
            <a:ext cx="125846" cy="143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2519" y="6412629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9293" y="1465329"/>
            <a:ext cx="72131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Increased the velocity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Introduced annulus flow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Introduced mesh at the inlet and out flow of IDT to make profile flat.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44017"/>
            <a:ext cx="4124324" cy="2577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183" y="2782957"/>
            <a:ext cx="578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Flow profile from CFD simulation in steady state condition: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183" y="6313448"/>
            <a:ext cx="625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Profile corresponding to the blue lines shown in the CAD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26" y="3519068"/>
            <a:ext cx="3340896" cy="2427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126435" y="4903304"/>
            <a:ext cx="1855304" cy="104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6330" y="5519040"/>
            <a:ext cx="73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Flow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64389" y="6426697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58" y="2419815"/>
            <a:ext cx="5961722" cy="1851102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latin typeface="+mn-lt"/>
                <a:ea typeface="+mn-ea"/>
                <a:cs typeface="+mn-cs"/>
              </a:rPr>
              <a:t>Method of Separation</a:t>
            </a:r>
            <a:br>
              <a:rPr lang="en-US" sz="4800" b="1" i="1" dirty="0">
                <a:latin typeface="+mn-lt"/>
                <a:ea typeface="+mn-ea"/>
                <a:cs typeface="+mn-cs"/>
              </a:rPr>
            </a:br>
            <a:r>
              <a:rPr lang="en-US" sz="4800" b="1" i="1" dirty="0">
                <a:latin typeface="+mn-lt"/>
                <a:ea typeface="+mn-ea"/>
                <a:cs typeface="+mn-cs"/>
              </a:rPr>
              <a:t>First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8460" y="6426697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PUI 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604" y="165100"/>
            <a:ext cx="4225397" cy="933450"/>
          </a:xfrm>
          <a:prstGeom prst="rect">
            <a:avLst/>
          </a:prstGeom>
          <a:noFill/>
        </p:spPr>
      </p:pic>
      <p:pic>
        <p:nvPicPr>
          <p:cNvPr id="5" name="Picture 2" descr="Image result for Kanom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30600" cy="115252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2" y="1188721"/>
            <a:ext cx="9143998" cy="0"/>
          </a:xfrm>
          <a:prstGeom prst="line">
            <a:avLst/>
          </a:prstGeom>
          <a:ln w="34925">
            <a:gradFill>
              <a:gsLst>
                <a:gs pos="0">
                  <a:srgbClr val="00B0F0"/>
                </a:gs>
                <a:gs pos="30000">
                  <a:srgbClr val="0070C0"/>
                </a:gs>
                <a:gs pos="50000">
                  <a:srgbClr val="FFC000"/>
                </a:gs>
                <a:gs pos="76000">
                  <a:srgbClr val="FFC000"/>
                </a:gs>
                <a:gs pos="100000">
                  <a:srgbClr val="C00000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359423" y="2105025"/>
            <a:ext cx="1" cy="225363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59423" y="4323149"/>
            <a:ext cx="6354755" cy="3550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78651" y="2085975"/>
            <a:ext cx="3802949" cy="2238662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611509"/>
            <a:ext cx="114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Field Strength,</a:t>
            </a:r>
          </a:p>
          <a:p>
            <a:r>
              <a:rPr lang="en-US" b="1" dirty="0"/>
              <a:t>Velocity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4174" y="4370487"/>
            <a:ext cx="14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Axial Distance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836" y="1280766"/>
            <a:ext cx="809760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First Approach:  “Intermittent Push Flow”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dirty="0"/>
              <a:t>Lower  the field in subsequent pushes guiding particles through the drift tube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33500" y="2324100"/>
            <a:ext cx="4953000" cy="2047878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62075" y="2752725"/>
            <a:ext cx="5953125" cy="160020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352550" y="3286126"/>
            <a:ext cx="6496050" cy="1076324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378651" y="2076450"/>
            <a:ext cx="3802949" cy="2238662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14450" y="2333625"/>
            <a:ext cx="4953000" cy="2047878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323975" y="2752725"/>
            <a:ext cx="5953125" cy="160020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343025" y="3276601"/>
            <a:ext cx="6496050" cy="1076324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7025" y="2076450"/>
            <a:ext cx="1143000" cy="9144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95907" y="1834259"/>
            <a:ext cx="103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Field Strength</a:t>
            </a:r>
          </a:p>
        </p:txBody>
      </p:sp>
      <p:sp>
        <p:nvSpPr>
          <p:cNvPr id="38" name="Oval 37"/>
          <p:cNvSpPr/>
          <p:nvPr/>
        </p:nvSpPr>
        <p:spPr>
          <a:xfrm>
            <a:off x="1592755" y="5658041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3754" y="560819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30599" y="5546700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654586" y="4170848"/>
            <a:ext cx="8875" cy="141155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871963" y="4016375"/>
            <a:ext cx="9523" cy="154622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203450" y="4016375"/>
            <a:ext cx="10913" cy="1487449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805480" y="5686616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1254" y="562724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424299" y="555622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867311" y="4041775"/>
            <a:ext cx="12289" cy="156919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189463" y="4016375"/>
            <a:ext cx="24900" cy="1565277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603500" y="3937000"/>
            <a:ext cx="4564" cy="157635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519855" y="5689791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28504" y="563994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19649" y="556892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581686" y="4016375"/>
            <a:ext cx="21814" cy="1597773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046713" y="3937000"/>
            <a:ext cx="13987" cy="1657352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503415" y="3860800"/>
            <a:ext cx="27185" cy="166525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291630" y="5654866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05054" y="5605021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29549" y="5543525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353461" y="3606800"/>
            <a:ext cx="5939" cy="197242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923263" y="3606800"/>
            <a:ext cx="14265" cy="195262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519664" y="3534839"/>
            <a:ext cx="8136" cy="196581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850374" y="5470500"/>
            <a:ext cx="371286" cy="371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916429" y="5551046"/>
            <a:ext cx="247030" cy="2470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3970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64980" y="5600891"/>
            <a:ext cx="124254" cy="133165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01600"/>
            <a:bevelB w="1143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12113" y="4219575"/>
            <a:ext cx="77215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48350" y="4263963"/>
            <a:ext cx="6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gas</a:t>
            </a:r>
            <a:endParaRPr lang="en-US" b="1" baseline="-25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59423" y="3286126"/>
            <a:ext cx="7365477" cy="79819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105584" y="3149623"/>
            <a:ext cx="119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Velocity</a:t>
            </a:r>
          </a:p>
          <a:p>
            <a:r>
              <a:rPr lang="en-US" b="1" dirty="0"/>
              <a:t>At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526" y="6440765"/>
            <a:ext cx="2057400" cy="365125"/>
          </a:xfrm>
        </p:spPr>
        <p:txBody>
          <a:bodyPr/>
          <a:lstStyle/>
          <a:p>
            <a:fld id="{32113CA8-3195-413C-AA95-E38F1B99FBA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74" grpId="0" animBg="1"/>
      <p:bldP spid="73" grpId="0" animBg="1"/>
      <p:bldP spid="72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9543</TotalTime>
  <Words>1321</Words>
  <Application>Microsoft Office PowerPoint</Application>
  <PresentationFormat>On-screen Show (4:3)</PresentationFormat>
  <Paragraphs>251</Paragraphs>
  <Slides>21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of Separation First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neon.07me@hotmail.com</dc:creator>
  <cp:lastModifiedBy>Carlos Larriba-Andaluz</cp:lastModifiedBy>
  <cp:revision>293</cp:revision>
  <dcterms:created xsi:type="dcterms:W3CDTF">2015-11-03T16:14:37Z</dcterms:created>
  <dcterms:modified xsi:type="dcterms:W3CDTF">2016-11-02T21:41:51Z</dcterms:modified>
</cp:coreProperties>
</file>