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tif" ContentType="image/tiff"/>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70" r:id="rId5"/>
    <p:sldId id="271" r:id="rId6"/>
    <p:sldId id="259" r:id="rId7"/>
    <p:sldId id="274" r:id="rId8"/>
    <p:sldId id="260" r:id="rId9"/>
    <p:sldId id="261" r:id="rId10"/>
    <p:sldId id="262" r:id="rId11"/>
    <p:sldId id="263" r:id="rId12"/>
    <p:sldId id="264" r:id="rId13"/>
    <p:sldId id="265" r:id="rId14"/>
    <p:sldId id="267" r:id="rId15"/>
    <p:sldId id="268" r:id="rId16"/>
    <p:sldId id="266"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154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D9FBB7-3A9D-4D93-8632-AEBB77060DBB}"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10032925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9FBB7-3A9D-4D93-8632-AEBB77060DBB}"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811875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9FBB7-3A9D-4D93-8632-AEBB77060DBB}"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725833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D9FBB7-3A9D-4D93-8632-AEBB77060DBB}"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423325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CD9FBB7-3A9D-4D93-8632-AEBB77060DBB}"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1749467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D9FBB7-3A9D-4D93-8632-AEBB77060DBB}"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254586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D9FBB7-3A9D-4D93-8632-AEBB77060DBB}"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1406763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D9FBB7-3A9D-4D93-8632-AEBB77060DBB}"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54256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D9FBB7-3A9D-4D93-8632-AEBB77060DBB}"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358026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D9FBB7-3A9D-4D93-8632-AEBB77060DBB}"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193880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CD9FBB7-3A9D-4D93-8632-AEBB77060DBB}"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61283F-DE39-4717-840A-B39D4FC4E2B0}" type="slidenum">
              <a:rPr lang="en-US" smtClean="0"/>
              <a:t>‹#›</a:t>
            </a:fld>
            <a:endParaRPr lang="en-US"/>
          </a:p>
        </p:txBody>
      </p:sp>
    </p:spTree>
    <p:extLst>
      <p:ext uri="{BB962C8B-B14F-4D97-AF65-F5344CB8AC3E}">
        <p14:creationId xmlns:p14="http://schemas.microsoft.com/office/powerpoint/2010/main" val="1025225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9FBB7-3A9D-4D93-8632-AEBB77060DBB}" type="datetimeFigureOut">
              <a:rPr lang="en-US" smtClean="0"/>
              <a:t>1/25/2018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1283F-DE39-4717-840A-B39D4FC4E2B0}" type="slidenum">
              <a:rPr lang="en-US" smtClean="0"/>
              <a:t>‹#›</a:t>
            </a:fld>
            <a:endParaRPr lang="en-US"/>
          </a:p>
        </p:txBody>
      </p:sp>
    </p:spTree>
    <p:extLst>
      <p:ext uri="{BB962C8B-B14F-4D97-AF65-F5344CB8AC3E}">
        <p14:creationId xmlns:p14="http://schemas.microsoft.com/office/powerpoint/2010/main" val="1205816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1.bin"/><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60.png"/><Relationship Id="rId5" Type="http://schemas.openxmlformats.org/officeDocument/2006/relationships/image" Target="../media/image150.png"/><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9698B85-4373-48E5-B73F-3AEAC8D558F3}"/>
              </a:ext>
            </a:extLst>
          </p:cNvPr>
          <p:cNvSpPr txBox="1"/>
          <p:nvPr/>
        </p:nvSpPr>
        <p:spPr>
          <a:xfrm>
            <a:off x="1463040" y="391886"/>
            <a:ext cx="6035040" cy="383177"/>
          </a:xfrm>
          <a:prstGeom prst="rect">
            <a:avLst/>
          </a:prstGeom>
          <a:noFill/>
        </p:spPr>
        <p:txBody>
          <a:bodyPr wrap="square" rtlCol="0">
            <a:spAutoFit/>
          </a:bodyPr>
          <a:lstStyle/>
          <a:p>
            <a:r>
              <a:rPr lang="en-US" dirty="0" err="1"/>
              <a:t>WorkShop</a:t>
            </a:r>
            <a:r>
              <a:rPr lang="en-US" dirty="0"/>
              <a:t> Tutorial</a:t>
            </a:r>
          </a:p>
        </p:txBody>
      </p:sp>
      <p:pic>
        <p:nvPicPr>
          <p:cNvPr id="3" name="Picture 2">
            <a:extLst>
              <a:ext uri="{FF2B5EF4-FFF2-40B4-BE49-F238E27FC236}">
                <a16:creationId xmlns:a16="http://schemas.microsoft.com/office/drawing/2014/main" id="{68F120F6-C5A9-4459-8FC7-545C214146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9034" y="2217070"/>
            <a:ext cx="6574832" cy="3026824"/>
          </a:xfrm>
          <a:prstGeom prst="rect">
            <a:avLst/>
          </a:prstGeom>
          <a:noFill/>
        </p:spPr>
      </p:pic>
      <p:sp>
        <p:nvSpPr>
          <p:cNvPr id="5" name="TextBox 4"/>
          <p:cNvSpPr txBox="1"/>
          <p:nvPr/>
        </p:nvSpPr>
        <p:spPr>
          <a:xfrm>
            <a:off x="781050" y="1435985"/>
            <a:ext cx="7670800" cy="646331"/>
          </a:xfrm>
          <a:prstGeom prst="rect">
            <a:avLst/>
          </a:prstGeom>
          <a:noFill/>
        </p:spPr>
        <p:txBody>
          <a:bodyPr wrap="square" rtlCol="0">
            <a:spAutoFit/>
          </a:bodyPr>
          <a:lstStyle/>
          <a:p>
            <a:pPr algn="ctr"/>
            <a:r>
              <a:rPr lang="en-US" sz="3600" b="1" dirty="0">
                <a:latin typeface="Times New Roman" panose="02020603050405020304" pitchFamily="18" charset="0"/>
                <a:cs typeface="Times New Roman" panose="02020603050405020304" pitchFamily="18" charset="0"/>
              </a:rPr>
              <a:t>What goes into CCS calculations?</a:t>
            </a:r>
          </a:p>
        </p:txBody>
      </p:sp>
      <p:sp>
        <p:nvSpPr>
          <p:cNvPr id="6" name="TextBox 5"/>
          <p:cNvSpPr txBox="1"/>
          <p:nvPr/>
        </p:nvSpPr>
        <p:spPr>
          <a:xfrm>
            <a:off x="1251070" y="6026481"/>
            <a:ext cx="5919187" cy="646331"/>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ASMS Sanibel Conference, January 26</a:t>
            </a:r>
            <a:r>
              <a:rPr lang="en-US" b="1" baseline="30000" dirty="0">
                <a:latin typeface="Times New Roman" panose="02020603050405020304" pitchFamily="18" charset="0"/>
                <a:cs typeface="Times New Roman" panose="02020603050405020304" pitchFamily="18" charset="0"/>
              </a:rPr>
              <a:t>th</a:t>
            </a:r>
            <a:r>
              <a:rPr lang="en-US" b="1" dirty="0">
                <a:latin typeface="Times New Roman" panose="02020603050405020304" pitchFamily="18" charset="0"/>
                <a:cs typeface="Times New Roman" panose="02020603050405020304" pitchFamily="18" charset="0"/>
              </a:rPr>
              <a:t> 2018</a:t>
            </a:r>
          </a:p>
          <a:p>
            <a:pPr algn="ctr"/>
            <a:r>
              <a:rPr lang="en-US" b="1" dirty="0">
                <a:latin typeface="Times New Roman" panose="02020603050405020304" pitchFamily="18" charset="0"/>
                <a:cs typeface="Times New Roman" panose="02020603050405020304" pitchFamily="18" charset="0"/>
              </a:rPr>
              <a:t>St. Petersburg, FL</a:t>
            </a:r>
          </a:p>
        </p:txBody>
      </p:sp>
      <p:sp>
        <p:nvSpPr>
          <p:cNvPr id="7" name="TextBox 6"/>
          <p:cNvSpPr txBox="1"/>
          <p:nvPr/>
        </p:nvSpPr>
        <p:spPr>
          <a:xfrm>
            <a:off x="1656856" y="5450521"/>
            <a:ext cx="5919187" cy="369332"/>
          </a:xfrm>
          <a:prstGeom prst="rect">
            <a:avLst/>
          </a:prstGeom>
          <a:noFill/>
        </p:spPr>
        <p:txBody>
          <a:bodyPr wrap="square" rtlCol="0">
            <a:spAutoFit/>
          </a:bodyPr>
          <a:lstStyle/>
          <a:p>
            <a:pPr algn="ctr"/>
            <a:r>
              <a:rPr lang="en-US" b="1" i="1" dirty="0">
                <a:latin typeface="Times New Roman" panose="02020603050405020304" pitchFamily="18" charset="0"/>
                <a:cs typeface="Times New Roman" panose="02020603050405020304" pitchFamily="18" charset="0"/>
              </a:rPr>
              <a:t>Carlos Larriba Andaluz</a:t>
            </a:r>
          </a:p>
        </p:txBody>
      </p:sp>
    </p:spTree>
    <p:extLst>
      <p:ext uri="{BB962C8B-B14F-4D97-AF65-F5344CB8AC3E}">
        <p14:creationId xmlns:p14="http://schemas.microsoft.com/office/powerpoint/2010/main" val="345235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526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What goes into Trajectory Method Calculations???</a:t>
            </a:r>
          </a:p>
        </p:txBody>
      </p:sp>
      <p:sp>
        <p:nvSpPr>
          <p:cNvPr id="7" name="Rectangle 6">
            <a:extLst>
              <a:ext uri="{FF2B5EF4-FFF2-40B4-BE49-F238E27FC236}">
                <a16:creationId xmlns:a16="http://schemas.microsoft.com/office/drawing/2014/main" id="{352F2ED4-26D1-4976-BFA1-DCC23373A260}"/>
              </a:ext>
            </a:extLst>
          </p:cNvPr>
          <p:cNvSpPr/>
          <p:nvPr/>
        </p:nvSpPr>
        <p:spPr>
          <a:xfrm>
            <a:off x="661277" y="1165745"/>
            <a:ext cx="7885613" cy="1477328"/>
          </a:xfrm>
          <a:prstGeom prst="rect">
            <a:avLst/>
          </a:prstGeom>
        </p:spPr>
        <p:txBody>
          <a:bodyPr wrap="square">
            <a:spAutoFit/>
          </a:bodyPr>
          <a:lstStyle/>
          <a:p>
            <a:pPr marL="285750" indent="-285750">
              <a:buFont typeface="Arial" panose="020B0604020202020204" pitchFamily="34" charset="0"/>
              <a:buChar char="•"/>
            </a:pPr>
            <a:r>
              <a:rPr lang="en-US" dirty="0"/>
              <a:t>To calculate the momentum from every collision, one can multiply by the mass and relative velocity of each gas molecule (Momentum per unit time).</a:t>
            </a:r>
          </a:p>
          <a:p>
            <a:pPr marL="285750" indent="-285750">
              <a:buFont typeface="Arial" panose="020B0604020202020204" pitchFamily="34" charset="0"/>
              <a:buChar char="•"/>
            </a:pPr>
            <a:r>
              <a:rPr lang="en-US" dirty="0"/>
              <a:t>But we are actually interested in the change of momentum given to the ion. It is the difference between the incoming momentum per unit time and the remaining momentum per unit time. This is given by the deflection angle.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7AFBDEA-EBF5-41D2-ADC4-8443DBA7C555}"/>
                  </a:ext>
                </a:extLst>
              </p:cNvPr>
              <p:cNvSpPr/>
              <p:nvPr/>
            </p:nvSpPr>
            <p:spPr>
              <a:xfrm>
                <a:off x="2506615" y="2836945"/>
                <a:ext cx="3379195" cy="525721"/>
              </a:xfrm>
              <a:prstGeom prst="rect">
                <a:avLst/>
              </a:prstGeom>
            </p:spPr>
            <p:txBody>
              <a:bodyPr wrap="none">
                <a:spAutoFit/>
              </a:bodyPr>
              <a:lstStyle/>
              <a:p>
                <a:pPr>
                  <a:spcAft>
                    <a:spcPts val="900"/>
                  </a:spcAft>
                </a:pPr>
                <a14:m>
                  <m:oMathPara xmlns:m="http://schemas.openxmlformats.org/officeDocument/2006/math">
                    <m:oMathParaPr>
                      <m:jc m:val="centerGroup"/>
                    </m:oMathParaPr>
                    <m:oMath xmlns:m="http://schemas.openxmlformats.org/officeDocument/2006/math">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𝐹</m:t>
                          </m:r>
                        </m:e>
                      </m:acc>
                      <m:r>
                        <a:rPr lang="en-US" b="0" i="1" smtClean="0">
                          <a:solidFill>
                            <a:srgbClr val="00B050"/>
                          </a:solidFill>
                          <a:latin typeface="Cambria Math" panose="02040503050406030204" pitchFamily="18" charset="0"/>
                        </a:rPr>
                        <m:t>=</m:t>
                      </m:r>
                      <m:r>
                        <a:rPr lang="en-US" b="0" i="1" smtClean="0">
                          <a:solidFill>
                            <a:srgbClr val="00B0F0"/>
                          </a:solidFill>
                          <a:latin typeface="Cambria Math" panose="02040503050406030204" pitchFamily="18" charset="0"/>
                        </a:rPr>
                        <m:t>𝑚</m:t>
                      </m:r>
                      <m:acc>
                        <m:accPr>
                          <m:chr m:val="⃗"/>
                          <m:ctrlPr>
                            <a:rPr lang="en-US" b="0" i="1" smtClean="0">
                              <a:solidFill>
                                <a:srgbClr val="00B0F0"/>
                              </a:solidFill>
                              <a:latin typeface="Cambria Math" panose="02040503050406030204" pitchFamily="18" charset="0"/>
                            </a:rPr>
                          </m:ctrlPr>
                        </m:accPr>
                        <m:e>
                          <m:r>
                            <a:rPr lang="en-US" b="0" i="1" smtClean="0">
                              <a:solidFill>
                                <a:srgbClr val="00B0F0"/>
                              </a:solidFill>
                              <a:latin typeface="Cambria Math" panose="02040503050406030204" pitchFamily="18" charset="0"/>
                            </a:rPr>
                            <m:t>𝑔</m:t>
                          </m:r>
                        </m:e>
                      </m:acc>
                      <m:d>
                        <m:dPr>
                          <m:ctrlPr>
                            <a:rPr lang="en-US" b="0" i="1" smtClean="0">
                              <a:solidFill>
                                <a:srgbClr val="00B0F0"/>
                              </a:solidFill>
                              <a:latin typeface="Cambria Math" panose="02040503050406030204" pitchFamily="18" charset="0"/>
                            </a:rPr>
                          </m:ctrlPr>
                        </m:dPr>
                        <m:e>
                          <m:r>
                            <a:rPr lang="en-US" b="0" i="1" smtClean="0">
                              <a:solidFill>
                                <a:srgbClr val="00B0F0"/>
                              </a:solidFill>
                              <a:latin typeface="Cambria Math" panose="02040503050406030204" pitchFamily="18" charset="0"/>
                            </a:rPr>
                            <m:t>1−</m:t>
                          </m:r>
                          <m:r>
                            <a:rPr lang="en-US" b="0" i="1" smtClean="0">
                              <a:solidFill>
                                <a:srgbClr val="00B0F0"/>
                              </a:solidFill>
                              <a:latin typeface="Cambria Math" panose="02040503050406030204" pitchFamily="18" charset="0"/>
                            </a:rPr>
                            <m:t>𝑐𝑜𝑠</m:t>
                          </m:r>
                          <m:r>
                            <a:rPr lang="en-US" b="0" i="1" smtClean="0">
                              <a:solidFill>
                                <a:srgbClr val="00B0F0"/>
                              </a:solidFill>
                              <a:latin typeface="Cambria Math" panose="02040503050406030204" pitchFamily="18" charset="0"/>
                            </a:rPr>
                            <m:t>𝜒</m:t>
                          </m:r>
                        </m:e>
                      </m:d>
                      <m:acc>
                        <m:accPr>
                          <m:chr m:val="⃗"/>
                          <m:ctrlPr>
                            <a:rPr lang="en-US" b="0" i="1" smtClean="0">
                              <a:solidFill>
                                <a:srgbClr val="00B050"/>
                              </a:solidFill>
                              <a:latin typeface="Cambria Math" panose="02040503050406030204" pitchFamily="18" charset="0"/>
                            </a:rPr>
                          </m:ctrlPr>
                        </m:accPr>
                        <m:e>
                          <m:r>
                            <a:rPr lang="en-US" b="0" i="1" smtClean="0">
                              <a:solidFill>
                                <a:srgbClr val="00B050"/>
                              </a:solidFill>
                              <a:latin typeface="Cambria Math" panose="02040503050406030204" pitchFamily="18" charset="0"/>
                            </a:rPr>
                            <m:t>𝐹𝑙𝑢𝑥</m:t>
                          </m:r>
                        </m:e>
                      </m:acc>
                      <m:r>
                        <a:rPr lang="en-US" b="0" i="1" smtClean="0">
                          <a:solidFill>
                            <a:srgbClr val="00B050"/>
                          </a:solidFill>
                          <a:latin typeface="Cambria Math" panose="02040503050406030204" pitchFamily="18" charset="0"/>
                        </a:rPr>
                        <m:t>∙</m:t>
                      </m:r>
                      <m:acc>
                        <m:accPr>
                          <m:chr m:val="⃗"/>
                          <m:ctrlPr>
                            <a:rPr lang="en-US" b="0"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𝑑𝐴</m:t>
                          </m:r>
                        </m:e>
                      </m:acc>
                      <m:r>
                        <a:rPr lang="en-US" i="1" dirty="0">
                          <a:solidFill>
                            <a:schemeClr val="accent2"/>
                          </a:solidFill>
                          <a:latin typeface="Cambria Math" panose="02040503050406030204" pitchFamily="18" charset="0"/>
                        </a:rPr>
                        <m:t>𝑑</m:t>
                      </m:r>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𝑉</m:t>
                          </m:r>
                        </m:e>
                        <m:sub>
                          <m:r>
                            <a:rPr lang="en-US" i="1">
                              <a:solidFill>
                                <a:schemeClr val="accent2"/>
                              </a:solidFill>
                              <a:latin typeface="Cambria Math" panose="02040503050406030204" pitchFamily="18" charset="0"/>
                            </a:rPr>
                            <m:t>𝑢</m:t>
                          </m:r>
                        </m:sub>
                      </m:sSub>
                    </m:oMath>
                  </m:oMathPara>
                </a14:m>
                <a:endParaRPr lang="en-US" dirty="0"/>
              </a:p>
            </p:txBody>
          </p:sp>
        </mc:Choice>
        <mc:Fallback xmlns="">
          <p:sp>
            <p:nvSpPr>
              <p:cNvPr id="8" name="Rectangle 7">
                <a:extLst>
                  <a:ext uri="{FF2B5EF4-FFF2-40B4-BE49-F238E27FC236}">
                    <a16:creationId xmlns:a16="http://schemas.microsoft.com/office/drawing/2014/main" id="{B7AFBDEA-EBF5-41D2-ADC4-8443DBA7C555}"/>
                  </a:ext>
                </a:extLst>
              </p:cNvPr>
              <p:cNvSpPr>
                <a:spLocks noRot="1" noChangeAspect="1" noMove="1" noResize="1" noEditPoints="1" noAdjustHandles="1" noChangeArrowheads="1" noChangeShapeType="1" noTextEdit="1"/>
              </p:cNvSpPr>
              <p:nvPr/>
            </p:nvSpPr>
            <p:spPr>
              <a:xfrm>
                <a:off x="2506615" y="2836945"/>
                <a:ext cx="3379195" cy="525721"/>
              </a:xfrm>
              <a:prstGeom prst="rect">
                <a:avLst/>
              </a:prstGeom>
              <a:blipFill>
                <a:blip r:embed="rId2"/>
                <a:stretch>
                  <a:fillRect/>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68F120F6-C5A9-4459-8FC7-545C2141464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284" y="3400808"/>
            <a:ext cx="6574832" cy="3026824"/>
          </a:xfrm>
          <a:prstGeom prst="rect">
            <a:avLst/>
          </a:prstGeom>
          <a:noFill/>
        </p:spPr>
      </p:pic>
    </p:spTree>
    <p:extLst>
      <p:ext uri="{BB962C8B-B14F-4D97-AF65-F5344CB8AC3E}">
        <p14:creationId xmlns:p14="http://schemas.microsoft.com/office/powerpoint/2010/main" val="4075439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526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What goes into Trajectory Method Calculations???</a:t>
            </a:r>
          </a:p>
        </p:txBody>
      </p:sp>
      <p:sp>
        <p:nvSpPr>
          <p:cNvPr id="7" name="Rectangle 6">
            <a:extLst>
              <a:ext uri="{FF2B5EF4-FFF2-40B4-BE49-F238E27FC236}">
                <a16:creationId xmlns:a16="http://schemas.microsoft.com/office/drawing/2014/main" id="{352F2ED4-26D1-4976-BFA1-DCC23373A260}"/>
              </a:ext>
            </a:extLst>
          </p:cNvPr>
          <p:cNvSpPr/>
          <p:nvPr/>
        </p:nvSpPr>
        <p:spPr>
          <a:xfrm>
            <a:off x="661277" y="1237713"/>
            <a:ext cx="7885613" cy="923330"/>
          </a:xfrm>
          <a:prstGeom prst="rect">
            <a:avLst/>
          </a:prstGeom>
        </p:spPr>
        <p:txBody>
          <a:bodyPr wrap="square">
            <a:spAutoFit/>
          </a:bodyPr>
          <a:lstStyle/>
          <a:p>
            <a:pPr marL="285750" indent="-285750">
              <a:buFont typeface="Arial" panose="020B0604020202020204" pitchFamily="34" charset="0"/>
              <a:buChar char="•"/>
            </a:pPr>
            <a:r>
              <a:rPr lang="en-US" dirty="0"/>
              <a:t>The ion is normally not symmetric and thus different orientations lead to different CCS. One can integrate over all possible Orientations to yield and average value.</a:t>
            </a:r>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B7AFBDEA-EBF5-41D2-ADC4-8443DBA7C555}"/>
                  </a:ext>
                </a:extLst>
              </p:cNvPr>
              <p:cNvSpPr/>
              <p:nvPr/>
            </p:nvSpPr>
            <p:spPr>
              <a:xfrm>
                <a:off x="1654202" y="2339300"/>
                <a:ext cx="5138714" cy="475195"/>
              </a:xfrm>
              <a:prstGeom prst="rect">
                <a:avLst/>
              </a:prstGeom>
            </p:spPr>
            <p:txBody>
              <a:bodyPr wrap="none">
                <a:spAutoFit/>
              </a:bodyPr>
              <a:lstStyle/>
              <a:p>
                <a:pPr>
                  <a:spcAft>
                    <a:spcPts val="900"/>
                  </a:spcAft>
                </a:pPr>
                <a14:m>
                  <m:oMath xmlns:m="http://schemas.openxmlformats.org/officeDocument/2006/math">
                    <m:acc>
                      <m:accPr>
                        <m:chr m:val="⃗"/>
                        <m:ctrlPr>
                          <a:rPr lang="en-US" b="0"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𝐹</m:t>
                        </m:r>
                      </m:e>
                    </m:acc>
                    <m:r>
                      <a:rPr lang="en-US" b="0" i="1" smtClean="0">
                        <a:solidFill>
                          <a:srgbClr val="00B050"/>
                        </a:solidFill>
                        <a:latin typeface="Cambria Math" panose="02040503050406030204" pitchFamily="18" charset="0"/>
                      </a:rPr>
                      <m:t>=</m:t>
                    </m:r>
                    <m:nary>
                      <m:naryPr>
                        <m:limLoc m:val="subSup"/>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2</m:t>
                        </m:r>
                        <m:r>
                          <a:rPr lang="en-US" i="1">
                            <a:latin typeface="Cambria Math" panose="02040503050406030204" pitchFamily="18" charset="0"/>
                          </a:rPr>
                          <m:t>𝜋</m:t>
                        </m:r>
                      </m:sup>
                      <m:e>
                        <m:r>
                          <a:rPr lang="en-US" i="1">
                            <a:latin typeface="Cambria Math" panose="02040503050406030204" pitchFamily="18" charset="0"/>
                          </a:rPr>
                          <m:t>𝑑</m:t>
                        </m:r>
                        <m:r>
                          <a:rPr lang="en-US" i="1">
                            <a:latin typeface="Cambria Math" panose="02040503050406030204" pitchFamily="18" charset="0"/>
                          </a:rPr>
                          <m:t>𝜃</m:t>
                        </m:r>
                      </m:e>
                    </m:nary>
                    <m:nary>
                      <m:naryPr>
                        <m:limLoc m:val="subSup"/>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𝜋</m:t>
                        </m:r>
                      </m:sup>
                      <m:e>
                        <m:r>
                          <a:rPr lang="en-US" i="1">
                            <a:latin typeface="Cambria Math" panose="02040503050406030204" pitchFamily="18" charset="0"/>
                          </a:rPr>
                          <m:t>𝑠𝑖𝑛</m:t>
                        </m:r>
                        <m:r>
                          <a:rPr lang="en-US" i="1">
                            <a:latin typeface="Cambria Math" panose="02040503050406030204" pitchFamily="18" charset="0"/>
                          </a:rPr>
                          <m:t>𝜙</m:t>
                        </m:r>
                        <m:r>
                          <a:rPr lang="en-US" i="1">
                            <a:latin typeface="Cambria Math" panose="02040503050406030204" pitchFamily="18" charset="0"/>
                          </a:rPr>
                          <m:t>𝑑</m:t>
                        </m:r>
                        <m:r>
                          <a:rPr lang="en-US" i="1">
                            <a:latin typeface="Cambria Math" panose="02040503050406030204" pitchFamily="18" charset="0"/>
                          </a:rPr>
                          <m:t>𝜙</m:t>
                        </m:r>
                      </m:e>
                    </m:nary>
                    <m:r>
                      <a:rPr lang="en-US" b="0" i="1" smtClean="0">
                        <a:solidFill>
                          <a:srgbClr val="00B0F0"/>
                        </a:solidFill>
                        <a:latin typeface="Cambria Math" panose="02040503050406030204" pitchFamily="18" charset="0"/>
                      </a:rPr>
                      <m:t>𝑚</m:t>
                    </m:r>
                    <m:acc>
                      <m:accPr>
                        <m:chr m:val="⃗"/>
                        <m:ctrlPr>
                          <a:rPr lang="en-US" b="0" i="1" smtClean="0">
                            <a:solidFill>
                              <a:srgbClr val="00B0F0"/>
                            </a:solidFill>
                            <a:latin typeface="Cambria Math" panose="02040503050406030204" pitchFamily="18" charset="0"/>
                          </a:rPr>
                        </m:ctrlPr>
                      </m:accPr>
                      <m:e>
                        <m:r>
                          <a:rPr lang="en-US" b="0" i="1" smtClean="0">
                            <a:solidFill>
                              <a:srgbClr val="00B0F0"/>
                            </a:solidFill>
                            <a:latin typeface="Cambria Math" panose="02040503050406030204" pitchFamily="18" charset="0"/>
                          </a:rPr>
                          <m:t>𝑔</m:t>
                        </m:r>
                      </m:e>
                    </m:acc>
                    <m:d>
                      <m:dPr>
                        <m:ctrlPr>
                          <a:rPr lang="en-US" b="0" i="1" smtClean="0">
                            <a:solidFill>
                              <a:srgbClr val="00B0F0"/>
                            </a:solidFill>
                            <a:latin typeface="Cambria Math" panose="02040503050406030204" pitchFamily="18" charset="0"/>
                          </a:rPr>
                        </m:ctrlPr>
                      </m:dPr>
                      <m:e>
                        <m:r>
                          <a:rPr lang="en-US" b="0" i="1" smtClean="0">
                            <a:solidFill>
                              <a:srgbClr val="00B0F0"/>
                            </a:solidFill>
                            <a:latin typeface="Cambria Math" panose="02040503050406030204" pitchFamily="18" charset="0"/>
                          </a:rPr>
                          <m:t>1−</m:t>
                        </m:r>
                        <m:r>
                          <a:rPr lang="en-US" b="0" i="1" smtClean="0">
                            <a:solidFill>
                              <a:srgbClr val="00B0F0"/>
                            </a:solidFill>
                            <a:latin typeface="Cambria Math" panose="02040503050406030204" pitchFamily="18" charset="0"/>
                          </a:rPr>
                          <m:t>𝑐𝑜𝑠</m:t>
                        </m:r>
                        <m:r>
                          <a:rPr lang="en-US" b="0" i="1" smtClean="0">
                            <a:solidFill>
                              <a:srgbClr val="00B0F0"/>
                            </a:solidFill>
                            <a:latin typeface="Cambria Math" panose="02040503050406030204" pitchFamily="18" charset="0"/>
                          </a:rPr>
                          <m:t>𝜒</m:t>
                        </m:r>
                      </m:e>
                    </m:d>
                    <m:acc>
                      <m:accPr>
                        <m:chr m:val="⃗"/>
                        <m:ctrlPr>
                          <a:rPr lang="en-US" b="0" i="1" smtClean="0">
                            <a:solidFill>
                              <a:srgbClr val="00B050"/>
                            </a:solidFill>
                            <a:latin typeface="Cambria Math" panose="02040503050406030204" pitchFamily="18" charset="0"/>
                          </a:rPr>
                        </m:ctrlPr>
                      </m:accPr>
                      <m:e>
                        <m:r>
                          <a:rPr lang="en-US" b="0" i="1" smtClean="0">
                            <a:solidFill>
                              <a:srgbClr val="00B050"/>
                            </a:solidFill>
                            <a:latin typeface="Cambria Math" panose="02040503050406030204" pitchFamily="18" charset="0"/>
                          </a:rPr>
                          <m:t>𝐹𝑙𝑢𝑥</m:t>
                        </m:r>
                      </m:e>
                    </m:acc>
                    <m:r>
                      <a:rPr lang="en-US" b="0" i="1" smtClean="0">
                        <a:solidFill>
                          <a:srgbClr val="00B050"/>
                        </a:solidFill>
                        <a:latin typeface="Cambria Math" panose="02040503050406030204" pitchFamily="18" charset="0"/>
                      </a:rPr>
                      <m:t>∙</m:t>
                    </m:r>
                    <m:acc>
                      <m:accPr>
                        <m:chr m:val="⃗"/>
                        <m:ctrlPr>
                          <a:rPr lang="en-US" b="0" i="1" smtClean="0">
                            <a:solidFill>
                              <a:srgbClr val="FF0000"/>
                            </a:solidFill>
                            <a:latin typeface="Cambria Math" panose="02040503050406030204" pitchFamily="18" charset="0"/>
                          </a:rPr>
                        </m:ctrlPr>
                      </m:accPr>
                      <m:e>
                        <m:r>
                          <a:rPr lang="en-US" b="0" i="1" smtClean="0">
                            <a:solidFill>
                              <a:srgbClr val="FF0000"/>
                            </a:solidFill>
                            <a:latin typeface="Cambria Math" panose="02040503050406030204" pitchFamily="18" charset="0"/>
                          </a:rPr>
                          <m:t>𝑑𝐴</m:t>
                        </m:r>
                      </m:e>
                    </m:acc>
                  </m:oMath>
                </a14:m>
                <a:r>
                  <a:rPr lang="en-US" dirty="0">
                    <a:solidFill>
                      <a:schemeClr val="accent2"/>
                    </a:solidFill>
                  </a:rPr>
                  <a:t> </a:t>
                </a:r>
                <a14:m>
                  <m:oMath xmlns:m="http://schemas.openxmlformats.org/officeDocument/2006/math">
                    <m:r>
                      <a:rPr lang="en-US" i="1" dirty="0">
                        <a:solidFill>
                          <a:schemeClr val="accent2"/>
                        </a:solidFill>
                        <a:latin typeface="Cambria Math" panose="02040503050406030204" pitchFamily="18" charset="0"/>
                      </a:rPr>
                      <m:t>𝑑</m:t>
                    </m:r>
                    <m:sSub>
                      <m:sSubPr>
                        <m:ctrlPr>
                          <a:rPr lang="en-US" i="1">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𝑉</m:t>
                        </m:r>
                      </m:e>
                      <m:sub>
                        <m:r>
                          <a:rPr lang="en-US" i="1">
                            <a:solidFill>
                              <a:schemeClr val="accent2"/>
                            </a:solidFill>
                            <a:latin typeface="Cambria Math" panose="02040503050406030204" pitchFamily="18" charset="0"/>
                          </a:rPr>
                          <m:t>𝑢</m:t>
                        </m:r>
                      </m:sub>
                    </m:sSub>
                  </m:oMath>
                </a14:m>
                <a:endParaRPr lang="en-US" dirty="0"/>
              </a:p>
            </p:txBody>
          </p:sp>
        </mc:Choice>
        <mc:Fallback xmlns="">
          <p:sp>
            <p:nvSpPr>
              <p:cNvPr id="8" name="Rectangle 7">
                <a:extLst>
                  <a:ext uri="{FF2B5EF4-FFF2-40B4-BE49-F238E27FC236}">
                    <a16:creationId xmlns:a16="http://schemas.microsoft.com/office/drawing/2014/main" xmlns:a14="http://schemas.microsoft.com/office/drawing/2010/main" xmlns="" id="{B7AFBDEA-EBF5-41D2-ADC4-8443DBA7C555}"/>
                  </a:ext>
                </a:extLst>
              </p:cNvPr>
              <p:cNvSpPr>
                <a:spLocks noRot="1" noChangeAspect="1" noMove="1" noResize="1" noEditPoints="1" noAdjustHandles="1" noChangeArrowheads="1" noChangeShapeType="1" noTextEdit="1"/>
              </p:cNvSpPr>
              <p:nvPr/>
            </p:nvSpPr>
            <p:spPr>
              <a:xfrm>
                <a:off x="1654202" y="2339300"/>
                <a:ext cx="5138714" cy="475195"/>
              </a:xfrm>
              <a:prstGeom prst="rect">
                <a:avLst/>
              </a:prstGeom>
              <a:blipFill rotWithShape="0">
                <a:blip r:embed="rId2"/>
                <a:stretch>
                  <a:fillRect t="-103846" b="-165385"/>
                </a:stretch>
              </a:blipFill>
            </p:spPr>
            <p:txBody>
              <a:bodyPr/>
              <a:lstStyle/>
              <a:p>
                <a:r>
                  <a:rPr lang="en-US">
                    <a:noFill/>
                  </a:rPr>
                  <a:t> </a:t>
                </a:r>
              </a:p>
            </p:txBody>
          </p:sp>
        </mc:Fallback>
      </mc:AlternateContent>
      <p:pic>
        <p:nvPicPr>
          <p:cNvPr id="1028" name="Picture 4" descr="Image result for Orientation of object using two spherical angles">
            <a:extLst>
              <a:ext uri="{FF2B5EF4-FFF2-40B4-BE49-F238E27FC236}">
                <a16:creationId xmlns:a16="http://schemas.microsoft.com/office/drawing/2014/main" id="{AD5814A7-5E42-44F5-A571-8E10ED9CC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2484" y="2992752"/>
            <a:ext cx="4670432" cy="35767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0186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352F2ED4-26D1-4976-BFA1-DCC23373A260}"/>
                  </a:ext>
                </a:extLst>
              </p:cNvPr>
              <p:cNvSpPr/>
              <p:nvPr/>
            </p:nvSpPr>
            <p:spPr>
              <a:xfrm>
                <a:off x="304801" y="1359617"/>
                <a:ext cx="8499566" cy="2585323"/>
              </a:xfrm>
              <a:prstGeom prst="rect">
                <a:avLst/>
              </a:prstGeom>
            </p:spPr>
            <p:txBody>
              <a:bodyPr wrap="square">
                <a:spAutoFit/>
              </a:bodyPr>
              <a:lstStyle/>
              <a:p>
                <a:pPr marL="285750" indent="-285750">
                  <a:buFont typeface="Arial" panose="020B0604020202020204" pitchFamily="34" charset="0"/>
                  <a:buChar char="•"/>
                </a:pPr>
                <a:r>
                  <a:rPr lang="en-US" dirty="0"/>
                  <a:t>Changing </a:t>
                </a:r>
                <a14:m>
                  <m:oMath xmlns:m="http://schemas.openxmlformats.org/officeDocument/2006/math">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𝑢</m:t>
                        </m:r>
                      </m:sub>
                    </m:sSub>
                  </m:oMath>
                </a14:m>
                <a:r>
                  <a:rPr lang="en-US" dirty="0"/>
                  <a:t> and </a:t>
                </a:r>
                <a14:m>
                  <m:oMath xmlns:m="http://schemas.openxmlformats.org/officeDocument/2006/math">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𝑌</m:t>
                        </m:r>
                      </m:sub>
                    </m:sSub>
                  </m:oMath>
                </a14:m>
                <a:r>
                  <a:rPr lang="en-US" dirty="0"/>
                  <a:t> to center of mass velocity </a:t>
                </a:r>
                <a14:m>
                  <m:oMath xmlns:m="http://schemas.openxmlformats.org/officeDocument/2006/math">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𝑐</m:t>
                        </m:r>
                      </m:sub>
                    </m:sSub>
                  </m:oMath>
                </a14:m>
                <a:r>
                  <a:rPr lang="en-US" dirty="0"/>
                  <a:t> and </a:t>
                </a:r>
                <a14:m>
                  <m:oMath xmlns:m="http://schemas.openxmlformats.org/officeDocument/2006/math">
                    <m:r>
                      <a:rPr lang="en-US" b="0" i="1" smtClean="0">
                        <a:latin typeface="Cambria Math" panose="02040503050406030204" pitchFamily="18" charset="0"/>
                      </a:rPr>
                      <m:t>𝑑𝑔</m:t>
                    </m:r>
                  </m:oMath>
                </a14:m>
                <a:r>
                  <a:rPr lang="en-US" b="0" dirty="0"/>
                  <a:t>. We then integrating over the center of mass velocity. This integration(not shown) yields the reduced mass.</a:t>
                </a:r>
              </a:p>
              <a:p>
                <a:pPr marL="285750" indent="-285750">
                  <a:buFont typeface="Arial" panose="020B0604020202020204" pitchFamily="34" charset="0"/>
                  <a:buChar char="•"/>
                </a:pPr>
                <a:r>
                  <a:rPr lang="en-US" dirty="0"/>
                  <a:t>Using Impact parameter as: </a:t>
                </a:r>
                <a14:m>
                  <m:oMath xmlns:m="http://schemas.openxmlformats.org/officeDocument/2006/math">
                    <m:r>
                      <a:rPr lang="en-US" i="1">
                        <a:latin typeface="Cambria Math" panose="02040503050406030204" pitchFamily="18" charset="0"/>
                      </a:rPr>
                      <m:t>𝑏</m:t>
                    </m:r>
                    <m:r>
                      <a:rPr lang="en-US" i="1">
                        <a:latin typeface="Cambria Math" panose="02040503050406030204" pitchFamily="18" charset="0"/>
                      </a:rPr>
                      <m:t>=</m:t>
                    </m:r>
                    <m:r>
                      <a:rPr lang="en-US" i="1">
                        <a:latin typeface="Cambria Math" panose="02040503050406030204" pitchFamily="18" charset="0"/>
                      </a:rPr>
                      <m:t>𝑑𝑠𝑖𝑛</m:t>
                    </m:r>
                    <m:r>
                      <a:rPr lang="en-US" i="1">
                        <a:latin typeface="Cambria Math" panose="02040503050406030204" pitchFamily="18" charset="0"/>
                      </a:rPr>
                      <m:t>𝜓</m:t>
                    </m:r>
                  </m:oMath>
                </a14:m>
                <a:endParaRPr lang="en-US" dirty="0"/>
              </a:p>
              <a:p>
                <a:pPr marL="285750" indent="-285750">
                  <a:buFont typeface="Arial" panose="020B0604020202020204" pitchFamily="34" charset="0"/>
                  <a:buChar char="•"/>
                </a:pPr>
                <a:r>
                  <a:rPr lang="en-US" dirty="0"/>
                  <a:t>Using the M-B distribution for </a:t>
                </a:r>
                <a14:m>
                  <m:oMath xmlns:m="http://schemas.openxmlformats.org/officeDocument/2006/math">
                    <m:r>
                      <a:rPr lang="en-US" b="0" i="1" smtClean="0">
                        <a:latin typeface="Cambria Math" panose="02040503050406030204" pitchFamily="18" charset="0"/>
                      </a:rPr>
                      <m:t>𝑓</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𝑌</m:t>
                        </m:r>
                      </m:sub>
                    </m:sSub>
                    <m:r>
                      <a:rPr lang="en-US" b="0" i="1" smtClean="0">
                        <a:latin typeface="Cambria Math" panose="02040503050406030204" pitchFamily="18" charset="0"/>
                      </a:rPr>
                      <m:t>)</m:t>
                    </m:r>
                  </m:oMath>
                </a14:m>
                <a:endParaRPr lang="en-US" dirty="0"/>
              </a:p>
              <a:p>
                <a:pPr marL="285750" indent="-285750">
                  <a:buFont typeface="Arial" panose="020B0604020202020204" pitchFamily="34" charset="0"/>
                  <a:buChar char="•"/>
                </a:pPr>
                <a14:m>
                  <m:oMath xmlns:m="http://schemas.openxmlformats.org/officeDocument/2006/math">
                    <m:r>
                      <a:rPr lang="en-US" b="0" i="1" smtClean="0">
                        <a:latin typeface="Cambria Math" panose="02040503050406030204" pitchFamily="18" charset="0"/>
                      </a:rPr>
                      <m:t>𝜖</m:t>
                    </m:r>
                  </m:oMath>
                </a14:m>
                <a:r>
                  <a:rPr lang="en-US" dirty="0"/>
                  <a:t> angle is the same as the </a:t>
                </a:r>
                <a14:m>
                  <m:oMath xmlns:m="http://schemas.openxmlformats.org/officeDocument/2006/math">
                    <m:r>
                      <a:rPr lang="en-US" b="0" i="1" smtClean="0">
                        <a:latin typeface="Cambria Math" panose="02040503050406030204" pitchFamily="18" charset="0"/>
                      </a:rPr>
                      <m:t>𝛾</m:t>
                    </m:r>
                  </m:oMath>
                </a14:m>
                <a:r>
                  <a:rPr lang="en-US" dirty="0"/>
                  <a:t> for orientation</a:t>
                </a:r>
              </a:p>
              <a:p>
                <a:endParaRPr lang="en-US" dirty="0"/>
              </a:p>
              <a:p>
                <a:r>
                  <a:rPr lang="en-US" dirty="0"/>
                  <a:t>I am left with:</a:t>
                </a:r>
              </a:p>
              <a:p>
                <a:endParaRPr lang="en-US" dirty="0"/>
              </a:p>
              <a:p>
                <a:endParaRPr lang="en-US" dirty="0"/>
              </a:p>
            </p:txBody>
          </p:sp>
        </mc:Choice>
        <mc:Fallback xmlns="">
          <p:sp>
            <p:nvSpPr>
              <p:cNvPr id="7" name="Rectangle 6">
                <a:extLst>
                  <a:ext uri="{FF2B5EF4-FFF2-40B4-BE49-F238E27FC236}">
                    <a16:creationId xmlns:a16="http://schemas.microsoft.com/office/drawing/2014/main" xmlns:a14="http://schemas.microsoft.com/office/drawing/2010/main" xmlns="" id="{352F2ED4-26D1-4976-BFA1-DCC23373A260}"/>
                  </a:ext>
                </a:extLst>
              </p:cNvPr>
              <p:cNvSpPr>
                <a:spLocks noRot="1" noChangeAspect="1" noMove="1" noResize="1" noEditPoints="1" noAdjustHandles="1" noChangeArrowheads="1" noChangeShapeType="1" noTextEdit="1"/>
              </p:cNvSpPr>
              <p:nvPr/>
            </p:nvSpPr>
            <p:spPr>
              <a:xfrm>
                <a:off x="304801" y="1359617"/>
                <a:ext cx="8499566" cy="2585323"/>
              </a:xfrm>
              <a:prstGeom prst="rect">
                <a:avLst/>
              </a:prstGeom>
              <a:blipFill rotWithShape="0">
                <a:blip r:embed="rId2"/>
                <a:stretch>
                  <a:fillRect l="-574" t="-1179"/>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EA0A371B-DEE0-47C8-A229-FA2D645A8EE6}"/>
              </a:ext>
            </a:extLst>
          </p:cNvPr>
          <p:cNvSpPr txBox="1"/>
          <p:nvPr/>
        </p:nvSpPr>
        <p:spPr>
          <a:xfrm>
            <a:off x="505097" y="3735947"/>
            <a:ext cx="8526608" cy="1095103"/>
          </a:xfrm>
          <a:prstGeom prst="rect">
            <a:avLst/>
          </a:prstGeom>
          <a:noFill/>
          <a:ln w="60325">
            <a:solidFill>
              <a:srgbClr val="FF0000"/>
            </a:solidFill>
          </a:ln>
        </p:spPr>
        <p:txBody>
          <a:bodyPr wrap="square" rtlCol="0">
            <a:spAutoFit/>
          </a:bodyPr>
          <a:lstStyle/>
          <a:p>
            <a:endParaRPr lang="en-US" dirty="0"/>
          </a:p>
        </p:txBody>
      </p:sp>
      <p:sp>
        <p:nvSpPr>
          <p:cNvPr id="4" name="Text Box 4"/>
          <p:cNvSpPr txBox="1">
            <a:spLocks noChangeArrowheads="1"/>
          </p:cNvSpPr>
          <p:nvPr/>
        </p:nvSpPr>
        <p:spPr bwMode="auto">
          <a:xfrm>
            <a:off x="17526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What goes into Trajectory Method Calculations???</a:t>
            </a:r>
          </a:p>
        </p:txBody>
      </p:sp>
      <p:sp>
        <p:nvSpPr>
          <p:cNvPr id="6" name="TextBox 5">
            <a:extLst>
              <a:ext uri="{FF2B5EF4-FFF2-40B4-BE49-F238E27FC236}">
                <a16:creationId xmlns:a16="http://schemas.microsoft.com/office/drawing/2014/main" id="{400B1684-68B4-4C69-90D8-C1FB32946F33}"/>
              </a:ext>
            </a:extLst>
          </p:cNvPr>
          <p:cNvSpPr txBox="1"/>
          <p:nvPr/>
        </p:nvSpPr>
        <p:spPr>
          <a:xfrm>
            <a:off x="304801" y="5098525"/>
            <a:ext cx="8282246" cy="584775"/>
          </a:xfrm>
          <a:prstGeom prst="rect">
            <a:avLst/>
          </a:prstGeom>
          <a:noFill/>
        </p:spPr>
        <p:txBody>
          <a:bodyPr wrap="square" rtlCol="0">
            <a:spAutoFit/>
          </a:bodyPr>
          <a:lstStyle/>
          <a:p>
            <a:pPr>
              <a:buFont typeface="Arial" pitchFamily="34" charset="0"/>
              <a:buChar char="•"/>
            </a:pPr>
            <a:r>
              <a:rPr lang="en-US" sz="3200" b="1" i="1" dirty="0"/>
              <a:t>It is different from </a:t>
            </a:r>
            <a:r>
              <a:rPr lang="en-US" sz="3200" b="1" i="1" dirty="0" err="1"/>
              <a:t>Mobcal’s</a:t>
            </a:r>
            <a:r>
              <a:rPr lang="en-US" sz="3200" b="1" i="1" dirty="0"/>
              <a:t> Equation!! Why?</a:t>
            </a:r>
          </a:p>
        </p:txBody>
      </p:sp>
      <p:sp>
        <p:nvSpPr>
          <p:cNvPr id="3" name="Oval 2">
            <a:extLst>
              <a:ext uri="{FF2B5EF4-FFF2-40B4-BE49-F238E27FC236}">
                <a16:creationId xmlns:a16="http://schemas.microsoft.com/office/drawing/2014/main" id="{896E0B44-65F2-41E2-AFF5-F6EE2BBC03FA}"/>
              </a:ext>
            </a:extLst>
          </p:cNvPr>
          <p:cNvSpPr/>
          <p:nvPr/>
        </p:nvSpPr>
        <p:spPr>
          <a:xfrm>
            <a:off x="5515275" y="4039818"/>
            <a:ext cx="1539126" cy="760138"/>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41406" y="3744795"/>
            <a:ext cx="8376630" cy="1060796"/>
          </a:xfrm>
          <a:prstGeom prst="rect">
            <a:avLst/>
          </a:prstGeom>
        </p:spPr>
      </p:pic>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352F2ED4-26D1-4976-BFA1-DCC23373A260}"/>
                  </a:ext>
                </a:extLst>
              </p:cNvPr>
              <p:cNvSpPr/>
              <p:nvPr/>
            </p:nvSpPr>
            <p:spPr>
              <a:xfrm>
                <a:off x="505097" y="5683300"/>
                <a:ext cx="8499566" cy="1354153"/>
              </a:xfrm>
              <a:prstGeom prst="rect">
                <a:avLst/>
              </a:prstGeom>
            </p:spPr>
            <p:txBody>
              <a:bodyPr wrap="square">
                <a:spAutoFit/>
              </a:bodyPr>
              <a:lstStyle/>
              <a:p>
                <a:pPr marL="285750" indent="-285750">
                  <a:buFont typeface="Arial" panose="020B0604020202020204" pitchFamily="34" charset="0"/>
                  <a:buChar char="•"/>
                </a:pPr>
                <a:r>
                  <a:rPr lang="en-US" dirty="0"/>
                  <a:t>The integration exponential in </a:t>
                </a:r>
                <a:r>
                  <a:rPr lang="en-US" dirty="0" err="1"/>
                  <a:t>Mobcal</a:t>
                </a:r>
                <a:r>
                  <a:rPr lang="en-US" dirty="0"/>
                  <a:t>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𝜇</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𝑔</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r>
                              <a:rPr lang="en-US" b="0" i="1" smtClean="0">
                                <a:latin typeface="Cambria Math" panose="02040503050406030204" pitchFamily="18" charset="0"/>
                              </a:rPr>
                              <m:t>𝑘𝑇</m:t>
                            </m:r>
                          </m:den>
                        </m:f>
                      </m:sup>
                    </m:sSup>
                  </m:oMath>
                </a14:m>
                <a:r>
                  <a:rPr lang="en-US" dirty="0"/>
                  <a:t> and the power exponent for the velocity g is 5 and not 4.</a:t>
                </a:r>
              </a:p>
              <a:p>
                <a:endParaRPr lang="en-US" dirty="0"/>
              </a:p>
              <a:p>
                <a:endParaRPr lang="en-US" dirty="0"/>
              </a:p>
            </p:txBody>
          </p:sp>
        </mc:Choice>
        <mc:Fallback xmlns="">
          <p:sp>
            <p:nvSpPr>
              <p:cNvPr id="9" name="Rectangle 8">
                <a:extLst>
                  <a:ext uri="{FF2B5EF4-FFF2-40B4-BE49-F238E27FC236}">
                    <a16:creationId xmlns:a16="http://schemas.microsoft.com/office/drawing/2014/main" xmlns:a14="http://schemas.microsoft.com/office/drawing/2010/main" xmlns="" id="{352F2ED4-26D1-4976-BFA1-DCC23373A260}"/>
                  </a:ext>
                </a:extLst>
              </p:cNvPr>
              <p:cNvSpPr>
                <a:spLocks noRot="1" noChangeAspect="1" noMove="1" noResize="1" noEditPoints="1" noAdjustHandles="1" noChangeArrowheads="1" noChangeShapeType="1" noTextEdit="1"/>
              </p:cNvSpPr>
              <p:nvPr/>
            </p:nvSpPr>
            <p:spPr>
              <a:xfrm>
                <a:off x="505097" y="5683300"/>
                <a:ext cx="8499566" cy="1354153"/>
              </a:xfrm>
              <a:prstGeom prst="rect">
                <a:avLst/>
              </a:prstGeom>
              <a:blipFill rotWithShape="0">
                <a:blip r:embed="rId4"/>
                <a:stretch>
                  <a:fillRect l="-502"/>
                </a:stretch>
              </a:blipFill>
            </p:spPr>
            <p:txBody>
              <a:bodyPr/>
              <a:lstStyle/>
              <a:p>
                <a:r>
                  <a:rPr lang="en-US">
                    <a:noFill/>
                  </a:rPr>
                  <a:t> </a:t>
                </a:r>
              </a:p>
            </p:txBody>
          </p:sp>
        </mc:Fallback>
      </mc:AlternateContent>
    </p:spTree>
    <p:extLst>
      <p:ext uri="{BB962C8B-B14F-4D97-AF65-F5344CB8AC3E}">
        <p14:creationId xmlns:p14="http://schemas.microsoft.com/office/powerpoint/2010/main" val="69781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3"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3703" y="1447800"/>
            <a:ext cx="7439297" cy="646331"/>
          </a:xfrm>
          <a:prstGeom prst="rect">
            <a:avLst/>
          </a:prstGeom>
          <a:noFill/>
        </p:spPr>
        <p:txBody>
          <a:bodyPr wrap="square" rtlCol="0">
            <a:spAutoFit/>
          </a:bodyPr>
          <a:lstStyle/>
          <a:p>
            <a:pPr>
              <a:buFont typeface="Arial" pitchFamily="34" charset="0"/>
              <a:buChar char="•"/>
            </a:pPr>
            <a:r>
              <a:rPr lang="en-US" dirty="0"/>
              <a:t>The reason is a linearization of the exponential equation:</a:t>
            </a:r>
          </a:p>
          <a:p>
            <a:pPr>
              <a:buFont typeface="Arial" pitchFamily="34" charset="0"/>
              <a:buChar char="•"/>
            </a:pPr>
            <a:endParaRPr lang="en-US" dirty="0"/>
          </a:p>
        </p:txBody>
      </p:sp>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2079" name="Equation" r:id="rId3" imgW="114120" imgH="215640" progId="Equation.3">
                  <p:embed/>
                </p:oleObj>
              </mc:Choice>
              <mc:Fallback>
                <p:oleObj name="Equation" r:id="rId3" imgW="114120" imgH="215640" progId="Equation.3">
                  <p:embed/>
                  <p:pic>
                    <p:nvPicPr>
                      <p:cNvPr id="18"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EB3F0E6F-88FF-4C99-B326-5D6218BB48C4}"/>
                  </a:ext>
                </a:extLst>
              </p:cNvPr>
              <p:cNvSpPr/>
              <p:nvPr/>
            </p:nvSpPr>
            <p:spPr>
              <a:xfrm>
                <a:off x="1936491" y="1862798"/>
                <a:ext cx="5639236" cy="1159485"/>
              </a:xfrm>
              <a:prstGeom prst="rect">
                <a:avLst/>
              </a:prstGeom>
            </p:spPr>
            <p:txBody>
              <a:bodyPr wrap="none">
                <a:spAutoFit/>
              </a:bodyPr>
              <a:lstStyle/>
              <a:p>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𝑔</m:t>
                        </m:r>
                      </m:e>
                    </m:d>
                    <m:r>
                      <a:rPr lang="en-US" b="0" i="1" smtClean="0">
                        <a:latin typeface="Cambria Math" panose="02040503050406030204" pitchFamily="18" charset="0"/>
                      </a:rPr>
                      <m:t>=</m:t>
                    </m:r>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𝜇</m:t>
                                </m:r>
                              </m:num>
                              <m:den>
                                <m:r>
                                  <a:rPr lang="en-US" b="0" i="1" smtClean="0">
                                    <a:latin typeface="Cambria Math" panose="02040503050406030204" pitchFamily="18" charset="0"/>
                                  </a:rPr>
                                  <m:t>2</m:t>
                                </m:r>
                                <m:r>
                                  <a:rPr lang="en-US" b="0" i="1" smtClean="0">
                                    <a:latin typeface="Cambria Math" panose="02040503050406030204" pitchFamily="18" charset="0"/>
                                  </a:rPr>
                                  <m:t>𝜋</m:t>
                                </m:r>
                                <m:r>
                                  <a:rPr lang="en-US" b="0" i="1" smtClean="0">
                                    <a:latin typeface="Cambria Math" panose="02040503050406030204" pitchFamily="18" charset="0"/>
                                  </a:rPr>
                                  <m:t>𝑘𝑇</m:t>
                                </m:r>
                              </m:den>
                            </m:f>
                          </m:e>
                        </m:d>
                      </m:e>
                      <m:sup>
                        <m:r>
                          <a:rPr lang="en-US" b="0" i="1" smtClean="0">
                            <a:latin typeface="Cambria Math" panose="02040503050406030204" pitchFamily="18" charset="0"/>
                          </a:rPr>
                          <m:t>3/2</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𝜇</m:t>
                                </m:r>
                                <m:sSup>
                                  <m:sSupPr>
                                    <m:ctrlPr>
                                      <a:rPr lang="en-US" i="1">
                                        <a:latin typeface="Cambria Math" panose="02040503050406030204" pitchFamily="18" charset="0"/>
                                      </a:rPr>
                                    </m:ctrlPr>
                                  </m:sSupP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𝑘𝑇</m:t>
                                </m:r>
                              </m:den>
                            </m:f>
                          </m:e>
                        </m:d>
                      </m:sup>
                    </m:sSup>
                    <m:r>
                      <a:rPr lang="en-US" b="0" i="1" smtClean="0">
                        <a:latin typeface="Cambria Math" panose="02040503050406030204" pitchFamily="18" charset="0"/>
                      </a:rPr>
                      <m:t>=</m:t>
                    </m:r>
                  </m:oMath>
                </a14:m>
                <a:r>
                  <a:rPr lang="en-US" dirty="0"/>
                  <a:t> </a:t>
                </a:r>
                <a14:m>
                  <m:oMath xmlns:m="http://schemas.openxmlformats.org/officeDocument/2006/math">
                    <m:r>
                      <a:rPr lang="en-US" i="1">
                        <a:latin typeface="Cambria Math" panose="02040503050406030204" pitchFamily="18" charset="0"/>
                      </a:rPr>
                      <m:t>𝑛</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𝜇</m:t>
                                </m:r>
                              </m:num>
                              <m:den>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𝑘𝑇</m:t>
                                </m:r>
                              </m:den>
                            </m:f>
                          </m:e>
                        </m:d>
                      </m:e>
                      <m:sup>
                        <m:r>
                          <a:rPr lang="en-US" i="1">
                            <a:latin typeface="Cambria Math" panose="02040503050406030204" pitchFamily="18" charset="0"/>
                          </a:rPr>
                          <m:t>3/2</m:t>
                        </m:r>
                      </m:sup>
                    </m:sSup>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𝜇</m:t>
                                </m:r>
                                <m:sSup>
                                  <m:sSupPr>
                                    <m:ctrlPr>
                                      <a:rPr lang="en-US" i="1">
                                        <a:latin typeface="Cambria Math" panose="02040503050406030204" pitchFamily="18" charset="0"/>
                                      </a:rPr>
                                    </m:ctrlPr>
                                  </m:sSupPr>
                                  <m:e>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𝑔</m:t>
                                        </m:r>
                                      </m:e>
                                    </m:acc>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𝑉</m:t>
                                        </m:r>
                                      </m:e>
                                    </m:acc>
                                    <m:r>
                                      <a:rPr lang="en-US" i="1">
                                        <a:latin typeface="Cambria Math" panose="02040503050406030204" pitchFamily="18" charset="0"/>
                                      </a:rPr>
                                      <m:t>)</m:t>
                                    </m: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𝑘𝑇</m:t>
                                </m:r>
                              </m:den>
                            </m:f>
                          </m:e>
                        </m:d>
                      </m:sup>
                    </m:sSup>
                    <m:r>
                      <a:rPr lang="en-US" i="1">
                        <a:latin typeface="Cambria Math" panose="02040503050406030204" pitchFamily="18" charset="0"/>
                      </a:rPr>
                      <m:t>=</m:t>
                    </m:r>
                  </m:oMath>
                </a14:m>
                <a:endParaRPr lang="en-US" dirty="0"/>
              </a:p>
              <a:p>
                <a:r>
                  <a:rPr lang="en-US" dirty="0"/>
                  <a:t>= </a:t>
                </a:r>
                <a14:m>
                  <m:oMath xmlns:m="http://schemas.openxmlformats.org/officeDocument/2006/math">
                    <m:r>
                      <a:rPr lang="en-US" i="1">
                        <a:latin typeface="Cambria Math" panose="02040503050406030204" pitchFamily="18" charset="0"/>
                      </a:rPr>
                      <m:t>𝑛</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h</m:t>
                                </m:r>
                              </m:num>
                              <m:den>
                                <m:r>
                                  <a:rPr lang="en-US" i="1">
                                    <a:latin typeface="Cambria Math" panose="02040503050406030204" pitchFamily="18" charset="0"/>
                                  </a:rPr>
                                  <m:t>𝜋</m:t>
                                </m:r>
                              </m:den>
                            </m:f>
                          </m:e>
                        </m:d>
                      </m:e>
                      <m:sup>
                        <m:r>
                          <a:rPr lang="en-US" i="1">
                            <a:latin typeface="Cambria Math" panose="02040503050406030204" pitchFamily="18" charset="0"/>
                          </a:rPr>
                          <m:t>3/2</m:t>
                        </m:r>
                      </m:sup>
                    </m:sSup>
                  </m:oMath>
                </a14:m>
                <a:r>
                  <a:rPr lang="en-US" dirty="0"/>
                  <a:t>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𝜇</m:t>
                                </m:r>
                                <m:sSup>
                                  <m:sSupPr>
                                    <m:ctrlPr>
                                      <a:rPr lang="en-US" i="1">
                                        <a:latin typeface="Cambria Math" panose="02040503050406030204" pitchFamily="18" charset="0"/>
                                      </a:rPr>
                                    </m:ctrlPr>
                                  </m:sSupPr>
                                  <m:e>
                                    <m:r>
                                      <a:rPr lang="en-US" b="0" i="1" smtClean="0">
                                        <a:latin typeface="Cambria Math" panose="02040503050406030204" pitchFamily="18" charset="0"/>
                                      </a:rPr>
                                      <m:t>𝑔</m:t>
                                    </m: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𝑘𝑇</m:t>
                                </m:r>
                              </m:den>
                            </m:f>
                          </m:e>
                        </m:d>
                      </m:sup>
                    </m:sSup>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1−2</m:t>
                        </m:r>
                        <m:r>
                          <a:rPr lang="en-US" b="0" i="1" smtClean="0">
                            <a:latin typeface="Cambria Math" panose="02040503050406030204" pitchFamily="18" charset="0"/>
                          </a:rPr>
                          <m:t>h</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𝑉</m:t>
                            </m:r>
                          </m:e>
                        </m:acc>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𝑔</m:t>
                            </m:r>
                          </m:e>
                        </m:acc>
                        <m:r>
                          <a:rPr lang="en-US" b="0" i="1" smtClean="0">
                            <a:latin typeface="Cambria Math" panose="02040503050406030204" pitchFamily="18" charset="0"/>
                          </a:rPr>
                          <m:t>+…</m:t>
                        </m:r>
                      </m:e>
                    </m:d>
                    <m:r>
                      <a:rPr lang="en-US" b="0" i="1" smtClean="0">
                        <a:latin typeface="Cambria Math" panose="02040503050406030204" pitchFamily="18" charset="0"/>
                      </a:rPr>
                      <m:t>     ;;      </m:t>
                    </m:r>
                    <m:r>
                      <a:rPr lang="en-US" b="0" i="1" smtClean="0">
                        <a:latin typeface="Cambria Math" panose="02040503050406030204" pitchFamily="18" charset="0"/>
                      </a:rPr>
                      <m:t>h</m:t>
                    </m:r>
                    <m:r>
                      <a:rPr lang="en-US" b="0" i="1" smtClean="0">
                        <a:latin typeface="Cambria Math" panose="02040503050406030204" pitchFamily="18" charset="0"/>
                      </a:rPr>
                      <m:t>=</m:t>
                    </m:r>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𝜇</m:t>
                            </m:r>
                          </m:num>
                          <m:den>
                            <m:r>
                              <a:rPr lang="en-US" b="0" i="1" smtClean="0">
                                <a:latin typeface="Cambria Math" panose="02040503050406030204" pitchFamily="18" charset="0"/>
                              </a:rPr>
                              <m:t>2</m:t>
                            </m:r>
                            <m:r>
                              <a:rPr lang="en-US" b="0" i="1" smtClean="0">
                                <a:latin typeface="Cambria Math" panose="02040503050406030204" pitchFamily="18" charset="0"/>
                              </a:rPr>
                              <m:t>𝑘𝑇</m:t>
                            </m:r>
                          </m:den>
                        </m:f>
                      </m:e>
                    </m:d>
                  </m:oMath>
                </a14:m>
                <a:r>
                  <a:rPr lang="en-US" dirty="0"/>
                  <a:t>  </a:t>
                </a:r>
              </a:p>
            </p:txBody>
          </p:sp>
        </mc:Choice>
        <mc:Fallback xmlns="">
          <p:sp>
            <p:nvSpPr>
              <p:cNvPr id="2" name="Rectangle 1">
                <a:extLst>
                  <a:ext uri="{FF2B5EF4-FFF2-40B4-BE49-F238E27FC236}">
                    <a16:creationId xmlns:a16="http://schemas.microsoft.com/office/drawing/2014/main" id="{EB3F0E6F-88FF-4C99-B326-5D6218BB48C4}"/>
                  </a:ext>
                </a:extLst>
              </p:cNvPr>
              <p:cNvSpPr>
                <a:spLocks noRot="1" noChangeAspect="1" noMove="1" noResize="1" noEditPoints="1" noAdjustHandles="1" noChangeArrowheads="1" noChangeShapeType="1" noTextEdit="1"/>
              </p:cNvSpPr>
              <p:nvPr/>
            </p:nvSpPr>
            <p:spPr>
              <a:xfrm>
                <a:off x="1936491" y="1862798"/>
                <a:ext cx="5639236" cy="1159485"/>
              </a:xfrm>
              <a:prstGeom prst="rect">
                <a:avLst/>
              </a:prstGeom>
              <a:blipFill>
                <a:blip r:embed="rId5"/>
                <a:stretch>
                  <a:fillRect l="-973" b="-2632"/>
                </a:stretch>
              </a:blipFill>
            </p:spPr>
            <p:txBody>
              <a:bodyPr/>
              <a:lstStyle/>
              <a:p>
                <a:r>
                  <a:rPr lang="en-US">
                    <a:noFill/>
                  </a:rPr>
                  <a:t> </a:t>
                </a:r>
              </a:p>
            </p:txBody>
          </p:sp>
        </mc:Fallback>
      </mc:AlternateContent>
      <p:sp>
        <p:nvSpPr>
          <p:cNvPr id="17" name="Text Box 4">
            <a:extLst>
              <a:ext uri="{FF2B5EF4-FFF2-40B4-BE49-F238E27FC236}">
                <a16:creationId xmlns:a16="http://schemas.microsoft.com/office/drawing/2014/main" id="{0F35F45C-06EA-4C7D-8DE9-DFB8F2E6D0D2}"/>
              </a:ext>
            </a:extLst>
          </p:cNvPr>
          <p:cNvSpPr txBox="1">
            <a:spLocks noChangeArrowheads="1"/>
          </p:cNvSpPr>
          <p:nvPr/>
        </p:nvSpPr>
        <p:spPr bwMode="auto">
          <a:xfrm>
            <a:off x="17526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What goes into Trajectory Method Calculations???</a:t>
            </a:r>
          </a:p>
        </p:txBody>
      </p:sp>
      <p:sp>
        <p:nvSpPr>
          <p:cNvPr id="19" name="TextBox 18">
            <a:extLst>
              <a:ext uri="{FF2B5EF4-FFF2-40B4-BE49-F238E27FC236}">
                <a16:creationId xmlns:a16="http://schemas.microsoft.com/office/drawing/2014/main" id="{59EB9CD8-8BCF-45E5-B897-0A267B13B424}"/>
              </a:ext>
            </a:extLst>
          </p:cNvPr>
          <p:cNvSpPr txBox="1"/>
          <p:nvPr/>
        </p:nvSpPr>
        <p:spPr>
          <a:xfrm>
            <a:off x="1323702" y="4120424"/>
            <a:ext cx="7439297" cy="1200329"/>
          </a:xfrm>
          <a:prstGeom prst="rect">
            <a:avLst/>
          </a:prstGeom>
          <a:noFill/>
        </p:spPr>
        <p:txBody>
          <a:bodyPr wrap="square" rtlCol="0">
            <a:spAutoFit/>
          </a:bodyPr>
          <a:lstStyle/>
          <a:p>
            <a:pPr>
              <a:buFont typeface="Arial" pitchFamily="34" charset="0"/>
              <a:buChar char="•"/>
            </a:pPr>
            <a:r>
              <a:rPr lang="en-US" dirty="0"/>
              <a:t>So that the equation becomes:</a:t>
            </a:r>
          </a:p>
          <a:p>
            <a:endParaRPr lang="en-US" dirty="0"/>
          </a:p>
          <a:p>
            <a:endParaRPr lang="en-US" dirty="0"/>
          </a:p>
          <a:p>
            <a:pPr>
              <a:buFont typeface="Arial" pitchFamily="34" charset="0"/>
              <a:buChar char="•"/>
            </a:pPr>
            <a:endParaRPr lang="en-US" dirty="0"/>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A6AF548B-0388-48DB-B14D-BF6C0A575ADF}"/>
                  </a:ext>
                </a:extLst>
              </p:cNvPr>
              <p:cNvSpPr txBox="1"/>
              <p:nvPr/>
            </p:nvSpPr>
            <p:spPr>
              <a:xfrm>
                <a:off x="1323703" y="2997885"/>
                <a:ext cx="7439297" cy="1212511"/>
              </a:xfrm>
              <a:prstGeom prst="rect">
                <a:avLst/>
              </a:prstGeom>
              <a:noFill/>
            </p:spPr>
            <p:txBody>
              <a:bodyPr wrap="square" rtlCol="0">
                <a:spAutoFit/>
              </a:bodyPr>
              <a:lstStyle/>
              <a:p>
                <a:pPr>
                  <a:buFont typeface="Arial" pitchFamily="34" charset="0"/>
                  <a:buChar char="•"/>
                </a:pPr>
                <a:r>
                  <a:rPr lang="en-US" dirty="0"/>
                  <a:t>It is important to note that the integral over the 1 becomes 0!!</a:t>
                </a:r>
              </a:p>
              <a:p>
                <a:pPr>
                  <a:buFont typeface="Arial" pitchFamily="34" charset="0"/>
                  <a:buChar char="•"/>
                </a:pPr>
                <a:r>
                  <a:rPr lang="en-US" dirty="0"/>
                  <a:t>We do not need the value of V anymore to calculate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𝛺</m:t>
                        </m:r>
                      </m:e>
                      <m:sub>
                        <m:r>
                          <a:rPr lang="en-US" b="0" i="1" smtClean="0">
                            <a:latin typeface="Cambria Math" panose="02040503050406030204" pitchFamily="18" charset="0"/>
                          </a:rPr>
                          <m:t>1,1</m:t>
                        </m:r>
                      </m:sub>
                    </m:sSub>
                  </m:oMath>
                </a14:m>
                <a:r>
                  <a:rPr lang="en-US" dirty="0"/>
                  <a:t> </a:t>
                </a:r>
              </a:p>
              <a:p>
                <a:pPr>
                  <a:buFont typeface="Arial" pitchFamily="34" charset="0"/>
                  <a:buChar char="•"/>
                </a:pPr>
                <a:r>
                  <a:rPr lang="en-US" dirty="0"/>
                  <a:t>This makes it converge much faster as well (Two orders of magnitude)!!</a:t>
                </a:r>
              </a:p>
              <a:p>
                <a:pPr>
                  <a:buFont typeface="Arial" pitchFamily="34" charset="0"/>
                  <a:buChar char="•"/>
                </a:pPr>
                <a:endParaRPr lang="en-US" dirty="0"/>
              </a:p>
            </p:txBody>
          </p:sp>
        </mc:Choice>
        <mc:Fallback xmlns="">
          <p:sp>
            <p:nvSpPr>
              <p:cNvPr id="20" name="TextBox 19">
                <a:extLst>
                  <a:ext uri="{FF2B5EF4-FFF2-40B4-BE49-F238E27FC236}">
                    <a16:creationId xmlns:a16="http://schemas.microsoft.com/office/drawing/2014/main" id="{A6AF548B-0388-48DB-B14D-BF6C0A575ADF}"/>
                  </a:ext>
                </a:extLst>
              </p:cNvPr>
              <p:cNvSpPr txBox="1">
                <a:spLocks noRot="1" noChangeAspect="1" noMove="1" noResize="1" noEditPoints="1" noAdjustHandles="1" noChangeArrowheads="1" noChangeShapeType="1" noTextEdit="1"/>
              </p:cNvSpPr>
              <p:nvPr/>
            </p:nvSpPr>
            <p:spPr>
              <a:xfrm>
                <a:off x="1323703" y="2997885"/>
                <a:ext cx="7439297" cy="1212511"/>
              </a:xfrm>
              <a:prstGeom prst="rect">
                <a:avLst/>
              </a:prstGeom>
              <a:blipFill>
                <a:blip r:embed="rId6"/>
                <a:stretch>
                  <a:fillRect l="-491" t="-30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248049DD-5C4F-43DA-9F7B-34ACBBF52FC3}"/>
                  </a:ext>
                </a:extLst>
              </p:cNvPr>
              <p:cNvSpPr/>
              <p:nvPr/>
            </p:nvSpPr>
            <p:spPr>
              <a:xfrm>
                <a:off x="167640" y="4533561"/>
                <a:ext cx="8831580" cy="7353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𝐷</m:t>
                          </m:r>
                        </m:sub>
                      </m:sSub>
                      <m:r>
                        <a:rPr lang="en-US" i="1">
                          <a:latin typeface="Cambria Math" panose="02040503050406030204" pitchFamily="18" charset="0"/>
                        </a:rPr>
                        <m:t>=8</m:t>
                      </m:r>
                      <m:sSup>
                        <m:sSupPr>
                          <m:ctrlPr>
                            <a:rPr lang="en-US" i="1">
                              <a:latin typeface="Cambria Math" panose="02040503050406030204" pitchFamily="18" charset="0"/>
                            </a:rPr>
                          </m:ctrlPr>
                        </m:sSupPr>
                        <m:e>
                          <m:r>
                            <a:rPr lang="en-US" i="1">
                              <a:latin typeface="Cambria Math" panose="02040503050406030204" pitchFamily="18" charset="0"/>
                            </a:rPr>
                            <m:t>𝜋</m:t>
                          </m:r>
                        </m:e>
                        <m:sup>
                          <m:r>
                            <a:rPr lang="en-US" i="1">
                              <a:latin typeface="Cambria Math" panose="02040503050406030204" pitchFamily="18" charset="0"/>
                            </a:rPr>
                            <m:t>2</m:t>
                          </m:r>
                        </m:sup>
                      </m:sSup>
                      <m:r>
                        <a:rPr lang="en-US" b="0" i="1" smtClean="0">
                          <a:latin typeface="Cambria Math" panose="02040503050406030204" pitchFamily="18" charset="0"/>
                        </a:rPr>
                        <m:t>𝑉</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𝜇</m:t>
                                  </m:r>
                                </m:num>
                                <m:den>
                                  <m:r>
                                    <a:rPr lang="en-US" i="1">
                                      <a:latin typeface="Cambria Math" panose="02040503050406030204" pitchFamily="18" charset="0"/>
                                    </a:rPr>
                                    <m:t>2</m:t>
                                  </m:r>
                                  <m:r>
                                    <a:rPr lang="en-US" i="1">
                                      <a:latin typeface="Cambria Math" panose="02040503050406030204" pitchFamily="18" charset="0"/>
                                    </a:rPr>
                                    <m:t>𝜋</m:t>
                                  </m:r>
                                  <m:r>
                                    <a:rPr lang="en-US" i="1">
                                      <a:latin typeface="Cambria Math" panose="02040503050406030204" pitchFamily="18" charset="0"/>
                                    </a:rPr>
                                    <m:t>𝑘𝑇</m:t>
                                  </m:r>
                                  <m:r>
                                    <a:rPr lang="en-US" i="1">
                                      <a:latin typeface="Cambria Math" panose="02040503050406030204" pitchFamily="18" charset="0"/>
                                    </a:rPr>
                                    <m:t> </m:t>
                                  </m:r>
                                </m:den>
                              </m:f>
                            </m:e>
                          </m:d>
                        </m:e>
                        <m:sup>
                          <m:r>
                            <a:rPr lang="en-US" b="0" i="1" smtClean="0">
                              <a:latin typeface="Cambria Math" panose="02040503050406030204" pitchFamily="18" charset="0"/>
                            </a:rPr>
                            <m:t>5/2</m:t>
                          </m:r>
                        </m:sup>
                      </m:sSup>
                      <m:nary>
                        <m:naryPr>
                          <m:limLoc m:val="subSup"/>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2</m:t>
                          </m:r>
                          <m:r>
                            <a:rPr lang="en-US" i="1">
                              <a:latin typeface="Cambria Math" panose="02040503050406030204" pitchFamily="18" charset="0"/>
                            </a:rPr>
                            <m:t>𝜋</m:t>
                          </m:r>
                        </m:sup>
                        <m:e>
                          <m:r>
                            <a:rPr lang="en-US" i="1">
                              <a:latin typeface="Cambria Math" panose="02040503050406030204" pitchFamily="18" charset="0"/>
                            </a:rPr>
                            <m:t>𝑑</m:t>
                          </m:r>
                          <m:r>
                            <a:rPr lang="en-US" i="1">
                              <a:latin typeface="Cambria Math" panose="02040503050406030204" pitchFamily="18" charset="0"/>
                            </a:rPr>
                            <m:t>𝜃</m:t>
                          </m:r>
                        </m:e>
                      </m:nary>
                      <m:nary>
                        <m:naryPr>
                          <m:limLoc m:val="subSup"/>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𝜋</m:t>
                          </m:r>
                        </m:sup>
                        <m:e>
                          <m:r>
                            <a:rPr lang="en-US" i="1">
                              <a:latin typeface="Cambria Math" panose="02040503050406030204" pitchFamily="18" charset="0"/>
                            </a:rPr>
                            <m:t>𝑠𝑖𝑛</m:t>
                          </m:r>
                          <m:r>
                            <a:rPr lang="en-US" i="1">
                              <a:latin typeface="Cambria Math" panose="02040503050406030204" pitchFamily="18" charset="0"/>
                            </a:rPr>
                            <m:t>𝜙</m:t>
                          </m:r>
                          <m:r>
                            <a:rPr lang="en-US" i="1">
                              <a:latin typeface="Cambria Math" panose="02040503050406030204" pitchFamily="18" charset="0"/>
                            </a:rPr>
                            <m:t>𝑑</m:t>
                          </m:r>
                          <m:r>
                            <a:rPr lang="en-US" i="1">
                              <a:latin typeface="Cambria Math" panose="02040503050406030204" pitchFamily="18" charset="0"/>
                            </a:rPr>
                            <m:t>𝜙</m:t>
                          </m:r>
                        </m:e>
                      </m:nary>
                      <m:nary>
                        <m:naryPr>
                          <m:ctrlPr>
                            <a:rPr lang="en-US" i="1">
                              <a:latin typeface="Cambria Math" panose="02040503050406030204" pitchFamily="18" charset="0"/>
                            </a:rPr>
                          </m:ctrlPr>
                        </m:naryPr>
                        <m:sub>
                          <m:r>
                            <a:rPr lang="en-US" i="1">
                              <a:latin typeface="Cambria Math" panose="02040503050406030204" pitchFamily="18" charset="0"/>
                            </a:rPr>
                            <m:t>0</m:t>
                          </m:r>
                        </m:sub>
                        <m:sup>
                          <m:r>
                            <a:rPr lang="en-US" i="1">
                              <a:latin typeface="Cambria Math" panose="02040503050406030204" pitchFamily="18" charset="0"/>
                            </a:rPr>
                            <m:t>∞</m:t>
                          </m:r>
                        </m:sup>
                        <m:e>
                          <m:nary>
                            <m:naryPr>
                              <m:ctrlPr>
                                <a:rPr lang="en-US" i="1">
                                  <a:latin typeface="Cambria Math" panose="02040503050406030204" pitchFamily="18" charset="0"/>
                                </a:rPr>
                              </m:ctrlPr>
                            </m:naryPr>
                            <m:sub>
                              <m:r>
                                <m:rPr>
                                  <m:brk m:alnAt="23"/>
                                </m:rPr>
                                <a:rPr lang="en-US" i="1">
                                  <a:latin typeface="Cambria Math" panose="02040503050406030204" pitchFamily="18" charset="0"/>
                                </a:rPr>
                                <m:t>0</m:t>
                              </m:r>
                            </m:sub>
                            <m:sup>
                              <m:r>
                                <a:rPr lang="en-US" i="1">
                                  <a:latin typeface="Cambria Math" panose="02040503050406030204" pitchFamily="18" charset="0"/>
                                </a:rPr>
                                <m:t>2</m:t>
                              </m:r>
                              <m:r>
                                <a:rPr lang="en-US" i="1">
                                  <a:latin typeface="Cambria Math" panose="02040503050406030204" pitchFamily="18" charset="0"/>
                                </a:rPr>
                                <m:t>𝜋</m:t>
                              </m:r>
                            </m:sup>
                            <m:e>
                              <m:nary>
                                <m:naryPr>
                                  <m:ctrlPr>
                                    <a:rPr lang="en-US" i="1">
                                      <a:latin typeface="Cambria Math" panose="02040503050406030204" pitchFamily="18" charset="0"/>
                                    </a:rPr>
                                  </m:ctrlPr>
                                </m:naryPr>
                                <m:sub>
                                  <m:r>
                                    <m:rPr>
                                      <m:brk m:alnAt="23"/>
                                    </m:rPr>
                                    <a:rPr lang="en-US" i="1">
                                      <a:latin typeface="Cambria Math" panose="02040503050406030204" pitchFamily="18" charset="0"/>
                                    </a:rPr>
                                    <m:t>0</m:t>
                                  </m:r>
                                </m:sub>
                                <m:sup>
                                  <m:r>
                                    <a:rPr lang="en-US" i="1">
                                      <a:latin typeface="Cambria Math" panose="02040503050406030204" pitchFamily="18" charset="0"/>
                                    </a:rPr>
                                    <m:t>∞</m:t>
                                  </m:r>
                                </m:sup>
                                <m:e>
                                  <m:r>
                                    <a:rPr lang="en-US" i="1">
                                      <a:latin typeface="Cambria Math" panose="02040503050406030204" pitchFamily="18" charset="0"/>
                                    </a:rPr>
                                    <m:t>𝑚𝑛</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𝜇</m:t>
                                              </m:r>
                                              <m:sSup>
                                                <m:sSupPr>
                                                  <m:ctrlPr>
                                                    <a:rPr lang="en-US" i="1">
                                                      <a:latin typeface="Cambria Math" panose="02040503050406030204" pitchFamily="18" charset="0"/>
                                                    </a:rPr>
                                                  </m:ctrlPr>
                                                </m:sSupPr>
                                                <m:e>
                                                  <m:r>
                                                    <a:rPr lang="en-US" b="0" i="1" smtClean="0">
                                                      <a:latin typeface="Cambria Math" panose="02040503050406030204" pitchFamily="18" charset="0"/>
                                                    </a:rPr>
                                                    <m:t>𝑔</m:t>
                                                  </m:r>
                                                </m:e>
                                                <m:sup>
                                                  <m:r>
                                                    <a:rPr lang="en-US" i="1">
                                                      <a:latin typeface="Cambria Math" panose="02040503050406030204" pitchFamily="18" charset="0"/>
                                                    </a:rPr>
                                                    <m:t>2</m:t>
                                                  </m:r>
                                                </m:sup>
                                              </m:sSup>
                                            </m:num>
                                            <m:den>
                                              <m:r>
                                                <a:rPr lang="en-US" i="1">
                                                  <a:latin typeface="Cambria Math" panose="02040503050406030204" pitchFamily="18" charset="0"/>
                                                </a:rPr>
                                                <m:t>2</m:t>
                                              </m:r>
                                              <m:r>
                                                <a:rPr lang="en-US" i="1">
                                                  <a:latin typeface="Cambria Math" panose="02040503050406030204" pitchFamily="18" charset="0"/>
                                                </a:rPr>
                                                <m:t>𝑘𝑇</m:t>
                                              </m:r>
                                            </m:den>
                                          </m:f>
                                        </m:e>
                                      </m:d>
                                    </m:sup>
                                  </m:sSup>
                                  <m:sSup>
                                    <m:sSupPr>
                                      <m:ctrlPr>
                                        <a:rPr lang="en-US" i="1">
                                          <a:latin typeface="Cambria Math" panose="02040503050406030204" pitchFamily="18" charset="0"/>
                                        </a:rPr>
                                      </m:ctrlPr>
                                    </m:sSupPr>
                                    <m:e>
                                      <m:r>
                                        <a:rPr lang="en-US" i="1">
                                          <a:latin typeface="Cambria Math" panose="02040503050406030204" pitchFamily="18" charset="0"/>
                                        </a:rPr>
                                        <m:t>𝑔</m:t>
                                      </m:r>
                                    </m:e>
                                    <m:sup>
                                      <m:r>
                                        <a:rPr lang="en-US" b="0" i="1" smtClean="0">
                                          <a:latin typeface="Cambria Math" panose="02040503050406030204" pitchFamily="18" charset="0"/>
                                        </a:rPr>
                                        <m:t>5</m:t>
                                      </m:r>
                                    </m:sup>
                                  </m:sSup>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𝑐𝑜𝑠</m:t>
                                      </m:r>
                                      <m:r>
                                        <a:rPr lang="en-US" i="1">
                                          <a:latin typeface="Cambria Math" panose="02040503050406030204" pitchFamily="18" charset="0"/>
                                        </a:rPr>
                                        <m:t>𝜒</m:t>
                                      </m:r>
                                    </m:e>
                                  </m:d>
                                  <m:r>
                                    <a:rPr lang="en-US" b="0" i="1" smtClean="0">
                                      <a:latin typeface="Cambria Math" panose="02040503050406030204" pitchFamily="18" charset="0"/>
                                    </a:rPr>
                                    <m:t>2</m:t>
                                  </m:r>
                                  <m:r>
                                    <a:rPr lang="en-US" i="1">
                                      <a:latin typeface="Cambria Math" panose="02040503050406030204" pitchFamily="18" charset="0"/>
                                    </a:rPr>
                                    <m:t>𝑏𝑑𝑏𝑑</m:t>
                                  </m:r>
                                  <m:r>
                                    <a:rPr lang="en-US" i="1">
                                      <a:latin typeface="Cambria Math" panose="02040503050406030204" pitchFamily="18" charset="0"/>
                                    </a:rPr>
                                    <m:t>𝜖</m:t>
                                  </m:r>
                                  <m:r>
                                    <a:rPr lang="en-US" i="1">
                                      <a:latin typeface="Cambria Math" panose="02040503050406030204" pitchFamily="18" charset="0"/>
                                    </a:rPr>
                                    <m:t>𝑑𝑔</m:t>
                                  </m:r>
                                </m:e>
                              </m:nary>
                            </m:e>
                          </m:nary>
                        </m:e>
                      </m:nary>
                    </m:oMath>
                  </m:oMathPara>
                </a14:m>
                <a:endParaRPr lang="en-US" dirty="0"/>
              </a:p>
            </p:txBody>
          </p:sp>
        </mc:Choice>
        <mc:Fallback xmlns="">
          <p:sp>
            <p:nvSpPr>
              <p:cNvPr id="21" name="Rectangle 20">
                <a:extLst>
                  <a:ext uri="{FF2B5EF4-FFF2-40B4-BE49-F238E27FC236}">
                    <a16:creationId xmlns:a16="http://schemas.microsoft.com/office/drawing/2014/main" id="{248049DD-5C4F-43DA-9F7B-34ACBBF52FC3}"/>
                  </a:ext>
                </a:extLst>
              </p:cNvPr>
              <p:cNvSpPr>
                <a:spLocks noRot="1" noChangeAspect="1" noMove="1" noResize="1" noEditPoints="1" noAdjustHandles="1" noChangeArrowheads="1" noChangeShapeType="1" noTextEdit="1"/>
              </p:cNvSpPr>
              <p:nvPr/>
            </p:nvSpPr>
            <p:spPr>
              <a:xfrm>
                <a:off x="167640" y="4533561"/>
                <a:ext cx="8831580" cy="73539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A5C03C8-C105-4210-84F7-C08C7A190A77}"/>
                  </a:ext>
                </a:extLst>
              </p:cNvPr>
              <p:cNvSpPr/>
              <p:nvPr/>
            </p:nvSpPr>
            <p:spPr>
              <a:xfrm>
                <a:off x="1379220" y="5461713"/>
                <a:ext cx="4572000" cy="780535"/>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𝐹</m:t>
                          </m:r>
                        </m:e>
                        <m:sub>
                          <m:r>
                            <a:rPr lang="en-US" i="1">
                              <a:latin typeface="Cambria Math" panose="02040503050406030204" pitchFamily="18" charset="0"/>
                            </a:rPr>
                            <m:t>𝐷</m:t>
                          </m:r>
                        </m:sub>
                      </m:sSub>
                      <m:r>
                        <a:rPr lang="en-US" i="1">
                          <a:latin typeface="Cambria Math" panose="02040503050406030204" pitchFamily="18" charset="0"/>
                        </a:rPr>
                        <m:t>=</m:t>
                      </m:r>
                      <m:f>
                        <m:fPr>
                          <m:ctrlPr>
                            <a:rPr lang="en-US" b="0" i="1" smtClean="0">
                              <a:latin typeface="Cambria Math" panose="02040503050406030204" pitchFamily="18" charset="0"/>
                            </a:rPr>
                          </m:ctrlPr>
                        </m:fPr>
                        <m:num>
                          <m:r>
                            <a:rPr lang="en-US" i="1">
                              <a:latin typeface="Cambria Math" panose="02040503050406030204" pitchFamily="18" charset="0"/>
                            </a:rPr>
                            <m:t>8</m:t>
                          </m:r>
                        </m:num>
                        <m:den>
                          <m:r>
                            <a:rPr lang="en-US" b="0" i="1" smtClean="0">
                              <a:latin typeface="Cambria Math" panose="02040503050406030204" pitchFamily="18" charset="0"/>
                            </a:rPr>
                            <m:t>3</m:t>
                          </m:r>
                          <m:r>
                            <a:rPr lang="en-US" b="0" i="1" smtClean="0">
                              <a:latin typeface="Cambria Math" panose="02040503050406030204" pitchFamily="18" charset="0"/>
                            </a:rPr>
                            <m:t>𝜋</m:t>
                          </m:r>
                        </m:den>
                      </m:f>
                      <m:r>
                        <a:rPr lang="en-US" i="1">
                          <a:latin typeface="Cambria Math" panose="02040503050406030204" pitchFamily="18" charset="0"/>
                        </a:rPr>
                        <m:t>𝑉</m:t>
                      </m:r>
                      <m:r>
                        <a:rPr lang="en-US" b="0" i="1" smtClean="0">
                          <a:latin typeface="Cambria Math" panose="02040503050406030204" pitchFamily="18" charset="0"/>
                        </a:rPr>
                        <m:t>𝜇</m:t>
                      </m:r>
                      <m:r>
                        <a:rPr lang="en-US" b="0" i="1" smtClean="0">
                          <a:latin typeface="Cambria Math" panose="02040503050406030204" pitchFamily="18" charset="0"/>
                        </a:rPr>
                        <m:t>𝑛</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b="0" i="1" smtClean="0">
                                      <a:latin typeface="Cambria Math" panose="02040503050406030204" pitchFamily="18" charset="0"/>
                                    </a:rPr>
                                    <m:t>2</m:t>
                                  </m:r>
                                  <m:r>
                                    <a:rPr lang="en-US" b="0" i="1" smtClean="0">
                                      <a:latin typeface="Cambria Math" panose="02040503050406030204" pitchFamily="18" charset="0"/>
                                    </a:rPr>
                                    <m:t>𝜋</m:t>
                                  </m:r>
                                  <m:r>
                                    <a:rPr lang="en-US" i="1">
                                      <a:latin typeface="Cambria Math" panose="02040503050406030204" pitchFamily="18" charset="0"/>
                                    </a:rPr>
                                    <m:t>𝑘𝑇</m:t>
                                  </m:r>
                                </m:num>
                                <m:den>
                                  <m:r>
                                    <a:rPr lang="en-US" b="0" i="1" smtClean="0">
                                      <a:latin typeface="Cambria Math" panose="02040503050406030204" pitchFamily="18" charset="0"/>
                                    </a:rPr>
                                    <m:t>𝜇</m:t>
                                  </m:r>
                                  <m:r>
                                    <a:rPr lang="en-US" i="1">
                                      <a:latin typeface="Cambria Math" panose="02040503050406030204" pitchFamily="18" charset="0"/>
                                    </a:rPr>
                                    <m:t> </m:t>
                                  </m:r>
                                </m:den>
                              </m:f>
                            </m:e>
                          </m:d>
                        </m:e>
                        <m:sup>
                          <m:r>
                            <a:rPr lang="en-US" b="0" i="1" smtClean="0">
                              <a:latin typeface="Cambria Math" panose="02040503050406030204" pitchFamily="18" charset="0"/>
                            </a:rPr>
                            <m:t>1</m:t>
                          </m:r>
                          <m:r>
                            <a:rPr lang="en-US" i="1">
                              <a:latin typeface="Cambria Math" panose="02040503050406030204" pitchFamily="18" charset="0"/>
                            </a:rPr>
                            <m:t>/2</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𝛺</m:t>
                          </m:r>
                        </m:e>
                        <m:sub>
                          <m:d>
                            <m:dPr>
                              <m:ctrlPr>
                                <a:rPr lang="en-US" b="0" i="1" smtClean="0">
                                  <a:latin typeface="Cambria Math" panose="02040503050406030204" pitchFamily="18" charset="0"/>
                                </a:rPr>
                              </m:ctrlPr>
                            </m:dPr>
                            <m:e>
                              <m:r>
                                <a:rPr lang="en-US" b="0" i="1" smtClean="0">
                                  <a:latin typeface="Cambria Math" panose="02040503050406030204" pitchFamily="18" charset="0"/>
                                </a:rPr>
                                <m:t>1,1</m:t>
                              </m:r>
                            </m:e>
                          </m:d>
                        </m:sub>
                      </m:sSub>
                    </m:oMath>
                  </m:oMathPara>
                </a14:m>
                <a:endParaRPr lang="en-US" i="1" dirty="0"/>
              </a:p>
            </p:txBody>
          </p:sp>
        </mc:Choice>
        <mc:Fallback xmlns="">
          <p:sp>
            <p:nvSpPr>
              <p:cNvPr id="3" name="Rectangle 2">
                <a:extLst>
                  <a:ext uri="{FF2B5EF4-FFF2-40B4-BE49-F238E27FC236}">
                    <a16:creationId xmlns:a16="http://schemas.microsoft.com/office/drawing/2014/main" id="{6A5C03C8-C105-4210-84F7-C08C7A190A77}"/>
                  </a:ext>
                </a:extLst>
              </p:cNvPr>
              <p:cNvSpPr>
                <a:spLocks noRot="1" noChangeAspect="1" noMove="1" noResize="1" noEditPoints="1" noAdjustHandles="1" noChangeArrowheads="1" noChangeShapeType="1" noTextEdit="1"/>
              </p:cNvSpPr>
              <p:nvPr/>
            </p:nvSpPr>
            <p:spPr>
              <a:xfrm>
                <a:off x="1379220" y="5461713"/>
                <a:ext cx="4572000" cy="780535"/>
              </a:xfrm>
              <a:prstGeom prst="rect">
                <a:avLst/>
              </a:prstGeom>
              <a:blipFill>
                <a:blip r:embed="rId8"/>
                <a:stretch>
                  <a:fillRect/>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1F45126B-6D59-4F17-9637-AC50A5972357}"/>
              </a:ext>
            </a:extLst>
          </p:cNvPr>
          <p:cNvSpPr txBox="1"/>
          <p:nvPr/>
        </p:nvSpPr>
        <p:spPr>
          <a:xfrm>
            <a:off x="1936491" y="5356675"/>
            <a:ext cx="3481329" cy="1095103"/>
          </a:xfrm>
          <a:prstGeom prst="rect">
            <a:avLst/>
          </a:prstGeom>
          <a:noFill/>
          <a:ln w="60325">
            <a:solidFill>
              <a:srgbClr val="FF0000"/>
            </a:solidFill>
          </a:ln>
        </p:spPr>
        <p:txBody>
          <a:bodyPr wrap="square" rtlCol="0">
            <a:spAutoFit/>
          </a:bodyPr>
          <a:lstStyle/>
          <a:p>
            <a:endParaRPr lang="en-US" dirty="0"/>
          </a:p>
        </p:txBody>
      </p:sp>
      <p:sp>
        <p:nvSpPr>
          <p:cNvPr id="23" name="Oval 22">
            <a:extLst>
              <a:ext uri="{FF2B5EF4-FFF2-40B4-BE49-F238E27FC236}">
                <a16:creationId xmlns:a16="http://schemas.microsoft.com/office/drawing/2014/main" id="{4B846FAA-925E-4515-8AB1-1F2C91FA49E5}"/>
              </a:ext>
            </a:extLst>
          </p:cNvPr>
          <p:cNvSpPr/>
          <p:nvPr/>
        </p:nvSpPr>
        <p:spPr>
          <a:xfrm>
            <a:off x="5662863" y="4533561"/>
            <a:ext cx="1274603" cy="735394"/>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79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3"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6033876" y="1526581"/>
            <a:ext cx="3014397" cy="3902133"/>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49542" y="1013958"/>
                <a:ext cx="5702618" cy="5386842"/>
              </a:xfrm>
            </p:spPr>
            <p:txBody>
              <a:bodyPr>
                <a:normAutofit/>
              </a:bodyPr>
              <a:lstStyle/>
              <a:p>
                <a:pPr>
                  <a:lnSpc>
                    <a:spcPct val="100000"/>
                  </a:lnSpc>
                  <a:spcBef>
                    <a:spcPts val="450"/>
                  </a:spcBef>
                  <a:spcAft>
                    <a:spcPts val="450"/>
                  </a:spcAft>
                </a:pPr>
                <a:r>
                  <a:rPr lang="en-US" sz="1200" b="1" dirty="0"/>
                  <a:t>Evaluation of the Collision Cross Section  Deflection angle:</a:t>
                </a:r>
              </a:p>
              <a:p>
                <a:pPr>
                  <a:lnSpc>
                    <a:spcPct val="100000"/>
                  </a:lnSpc>
                  <a:spcBef>
                    <a:spcPts val="450"/>
                  </a:spcBef>
                  <a:spcAft>
                    <a:spcPts val="450"/>
                  </a:spcAft>
                </a:pPr>
                <a:r>
                  <a:rPr lang="en-US" sz="1200" dirty="0"/>
                  <a:t>For two molecules with interaction potentials, we want to calculate </a:t>
                </a:r>
                <a14:m>
                  <m:oMath xmlns:m="http://schemas.openxmlformats.org/officeDocument/2006/math">
                    <m:r>
                      <a:rPr lang="en-US" sz="1200" i="1">
                        <a:latin typeface="Cambria Math" panose="02040503050406030204" pitchFamily="18" charset="0"/>
                      </a:rPr>
                      <m:t>𝜒</m:t>
                    </m:r>
                  </m:oMath>
                </a14:m>
                <a:r>
                  <a:rPr lang="en-US" sz="1200" dirty="0"/>
                  <a:t> as a function of the potential. Imagine the following interaction (see figure).</a:t>
                </a:r>
              </a:p>
              <a:p>
                <a:pPr>
                  <a:lnSpc>
                    <a:spcPct val="100000"/>
                  </a:lnSpc>
                  <a:spcBef>
                    <a:spcPts val="450"/>
                  </a:spcBef>
                  <a:spcAft>
                    <a:spcPts val="450"/>
                  </a:spcAft>
                </a:pPr>
                <a:r>
                  <a:rPr lang="en-US" sz="1200" dirty="0"/>
                  <a:t>The total energy of the system is given by the potential energy plus the kinetic energy(at a point in time with respect to the initial velocity far away):</a:t>
                </a:r>
              </a:p>
              <a:p>
                <a:pPr marL="0" indent="0">
                  <a:lnSpc>
                    <a:spcPct val="100000"/>
                  </a:lnSpc>
                  <a:spcBef>
                    <a:spcPts val="450"/>
                  </a:spcBef>
                  <a:spcAft>
                    <a:spcPts val="450"/>
                  </a:spcAft>
                  <a:buNone/>
                </a:pPr>
                <a14:m>
                  <m:oMathPara xmlns:m="http://schemas.openxmlformats.org/officeDocument/2006/math">
                    <m:oMathParaPr>
                      <m:jc m:val="centerGroup"/>
                    </m:oMathParaPr>
                    <m:oMath xmlns:m="http://schemas.openxmlformats.org/officeDocument/2006/math">
                      <m:r>
                        <a:rPr lang="en-US" sz="1200" i="1">
                          <a:latin typeface="Cambria Math" panose="02040503050406030204" pitchFamily="18" charset="0"/>
                        </a:rPr>
                        <m:t>𝐸</m:t>
                      </m:r>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𝜇</m:t>
                          </m:r>
                        </m:num>
                        <m:den>
                          <m:r>
                            <a:rPr lang="en-US" sz="1200" i="1">
                              <a:latin typeface="Cambria Math" panose="02040503050406030204" pitchFamily="18" charset="0"/>
                            </a:rPr>
                            <m:t>2</m:t>
                          </m:r>
                        </m:den>
                      </m:f>
                      <m:d>
                        <m:dPr>
                          <m:begChr m:val="["/>
                          <m:endChr m:val="]"/>
                          <m:ctrlPr>
                            <a:rPr lang="en-US" sz="1200" i="1">
                              <a:latin typeface="Cambria Math" panose="02040503050406030204" pitchFamily="18" charset="0"/>
                            </a:rPr>
                          </m:ctrlPr>
                        </m:dPr>
                        <m:e>
                          <m:sSup>
                            <m:sSupPr>
                              <m:ctrlPr>
                                <a:rPr lang="en-US" sz="1200" i="1">
                                  <a:latin typeface="Cambria Math" panose="02040503050406030204" pitchFamily="18" charset="0"/>
                                </a:rPr>
                              </m:ctrlPr>
                            </m:sSupPr>
                            <m:e>
                              <m:acc>
                                <m:accPr>
                                  <m:chr m:val="̇"/>
                                  <m:ctrlPr>
                                    <a:rPr lang="en-US" sz="1200" i="1">
                                      <a:latin typeface="Cambria Math" panose="02040503050406030204" pitchFamily="18" charset="0"/>
                                    </a:rPr>
                                  </m:ctrlPr>
                                </m:accPr>
                                <m:e>
                                  <m:r>
                                    <a:rPr lang="en-US" sz="1200" i="1">
                                      <a:latin typeface="Cambria Math" panose="02040503050406030204" pitchFamily="18" charset="0"/>
                                    </a:rPr>
                                    <m:t>𝑅</m:t>
                                  </m:r>
                                </m:e>
                              </m:acc>
                            </m:e>
                            <m:sup>
                              <m:r>
                                <a:rPr lang="en-US" sz="1200" i="1">
                                  <a:latin typeface="Cambria Math" panose="02040503050406030204" pitchFamily="18" charset="0"/>
                                </a:rPr>
                                <m:t>2</m:t>
                              </m:r>
                            </m:sup>
                          </m:sSup>
                          <m:r>
                            <a:rPr lang="en-US" sz="1200" i="1">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𝑅</m:t>
                              </m:r>
                            </m:e>
                            <m:sup>
                              <m:r>
                                <a:rPr lang="en-US" sz="1200" i="1">
                                  <a:latin typeface="Cambria Math" panose="02040503050406030204" pitchFamily="18" charset="0"/>
                                </a:rPr>
                                <m:t>2</m:t>
                              </m:r>
                            </m:sup>
                          </m:sSup>
                          <m:sSup>
                            <m:sSupPr>
                              <m:ctrlPr>
                                <a:rPr lang="en-US" sz="1200" i="1">
                                  <a:latin typeface="Cambria Math" panose="02040503050406030204" pitchFamily="18" charset="0"/>
                                </a:rPr>
                              </m:ctrlPr>
                            </m:sSupPr>
                            <m:e>
                              <m:acc>
                                <m:accPr>
                                  <m:chr m:val="̇"/>
                                  <m:ctrlPr>
                                    <a:rPr lang="en-US" sz="1200" i="1">
                                      <a:latin typeface="Cambria Math" panose="02040503050406030204" pitchFamily="18" charset="0"/>
                                    </a:rPr>
                                  </m:ctrlPr>
                                </m:accPr>
                                <m:e>
                                  <m:r>
                                    <a:rPr lang="en-US" sz="1200" i="1">
                                      <a:latin typeface="Cambria Math" panose="02040503050406030204" pitchFamily="18" charset="0"/>
                                    </a:rPr>
                                    <m:t>𝜓</m:t>
                                  </m:r>
                                </m:e>
                              </m:acc>
                            </m:e>
                            <m:sup>
                              <m:r>
                                <a:rPr lang="en-US" sz="1200" i="1">
                                  <a:latin typeface="Cambria Math" panose="02040503050406030204" pitchFamily="18" charset="0"/>
                                </a:rPr>
                                <m:t>2</m:t>
                              </m:r>
                            </m:sup>
                          </m:sSup>
                        </m:e>
                      </m:d>
                      <m:r>
                        <a:rPr lang="en-US" sz="1200" i="1">
                          <a:latin typeface="Cambria Math" panose="02040503050406030204" pitchFamily="18" charset="0"/>
                        </a:rPr>
                        <m:t>+</m:t>
                      </m:r>
                      <m:r>
                        <a:rPr lang="en-US" sz="1200" i="1">
                          <a:latin typeface="Cambria Math" panose="02040503050406030204" pitchFamily="18" charset="0"/>
                        </a:rPr>
                        <m:t>𝜙</m:t>
                      </m:r>
                      <m:d>
                        <m:dPr>
                          <m:ctrlPr>
                            <a:rPr lang="en-US" sz="1200" i="1">
                              <a:latin typeface="Cambria Math" panose="02040503050406030204" pitchFamily="18" charset="0"/>
                            </a:rPr>
                          </m:ctrlPr>
                        </m:dPr>
                        <m:e>
                          <m:r>
                            <a:rPr lang="en-US" sz="1200" i="1">
                              <a:latin typeface="Cambria Math" panose="02040503050406030204" pitchFamily="18" charset="0"/>
                            </a:rPr>
                            <m:t>𝑅</m:t>
                          </m:r>
                        </m:e>
                      </m:d>
                      <m:r>
                        <a:rPr lang="en-US" sz="1200" i="1">
                          <a:latin typeface="Cambria Math" panose="02040503050406030204" pitchFamily="18" charset="0"/>
                        </a:rPr>
                        <m:t>=</m:t>
                      </m:r>
                      <m:f>
                        <m:fPr>
                          <m:ctrlPr>
                            <a:rPr lang="en-US" sz="1200" i="1">
                              <a:latin typeface="Cambria Math" panose="02040503050406030204" pitchFamily="18" charset="0"/>
                            </a:rPr>
                          </m:ctrlPr>
                        </m:fPr>
                        <m:num>
                          <m:r>
                            <a:rPr lang="en-US" sz="1200" i="1">
                              <a:latin typeface="Cambria Math" panose="02040503050406030204" pitchFamily="18" charset="0"/>
                            </a:rPr>
                            <m:t>𝜇</m:t>
                          </m:r>
                        </m:num>
                        <m:den>
                          <m:r>
                            <a:rPr lang="en-US" sz="1200" i="1">
                              <a:latin typeface="Cambria Math" panose="02040503050406030204" pitchFamily="18" charset="0"/>
                            </a:rPr>
                            <m:t>2</m:t>
                          </m:r>
                        </m:den>
                      </m:f>
                      <m:sSup>
                        <m:sSupPr>
                          <m:ctrlPr>
                            <a:rPr lang="en-US" sz="1200" i="1">
                              <a:latin typeface="Cambria Math" panose="02040503050406030204" pitchFamily="18" charset="0"/>
                            </a:rPr>
                          </m:ctrlPr>
                        </m:sSupPr>
                        <m:e>
                          <m:r>
                            <a:rPr lang="en-US" sz="1200" i="1">
                              <a:latin typeface="Cambria Math" panose="02040503050406030204" pitchFamily="18" charset="0"/>
                            </a:rPr>
                            <m:t>𝑣</m:t>
                          </m:r>
                        </m:e>
                        <m:sup>
                          <m:r>
                            <a:rPr lang="en-US" sz="1200" i="1">
                              <a:latin typeface="Cambria Math" panose="02040503050406030204" pitchFamily="18" charset="0"/>
                            </a:rPr>
                            <m:t>2</m:t>
                          </m:r>
                        </m:sup>
                      </m:sSup>
                    </m:oMath>
                  </m:oMathPara>
                </a14:m>
                <a:endParaRPr lang="en-US" sz="1200" dirty="0"/>
              </a:p>
              <a:p>
                <a:pPr>
                  <a:lnSpc>
                    <a:spcPct val="100000"/>
                  </a:lnSpc>
                  <a:spcBef>
                    <a:spcPts val="450"/>
                  </a:spcBef>
                  <a:spcAft>
                    <a:spcPts val="450"/>
                  </a:spcAft>
                </a:pPr>
                <a:r>
                  <a:rPr lang="en-US" sz="1200" dirty="0"/>
                  <a:t>Noting that the angular momentum must be conserved (</a:t>
                </a:r>
                <a14:m>
                  <m:oMath xmlns:m="http://schemas.openxmlformats.org/officeDocument/2006/math">
                    <m:r>
                      <a:rPr lang="en-US" sz="1200" i="1">
                        <a:latin typeface="Cambria Math" panose="02040503050406030204" pitchFamily="18" charset="0"/>
                      </a:rPr>
                      <m:t>𝑅</m:t>
                    </m:r>
                    <m:sSub>
                      <m:sSubPr>
                        <m:ctrlPr>
                          <a:rPr lang="en-US" sz="1200" b="1" i="1">
                            <a:latin typeface="Cambria Math" panose="02040503050406030204" pitchFamily="18" charset="0"/>
                          </a:rPr>
                        </m:ctrlPr>
                      </m:sSubPr>
                      <m:e>
                        <m:r>
                          <a:rPr lang="en-US" sz="1200" b="1" i="1">
                            <a:latin typeface="Cambria Math" panose="02040503050406030204" pitchFamily="18" charset="0"/>
                          </a:rPr>
                          <m:t>𝒖</m:t>
                        </m:r>
                      </m:e>
                      <m:sub>
                        <m:r>
                          <a:rPr lang="en-US" sz="1200" b="1" i="1">
                            <a:latin typeface="Cambria Math" panose="02040503050406030204" pitchFamily="18" charset="0"/>
                          </a:rPr>
                          <m:t>𝒓</m:t>
                        </m:r>
                      </m:sub>
                    </m:sSub>
                    <m:r>
                      <a:rPr lang="en-US" sz="1200" i="1">
                        <a:latin typeface="Cambria Math" panose="02040503050406030204" pitchFamily="18" charset="0"/>
                        <a:ea typeface="Cambria Math" panose="02040503050406030204" pitchFamily="18" charset="0"/>
                      </a:rPr>
                      <m:t>×</m:t>
                    </m:r>
                    <m:r>
                      <a:rPr lang="en-US" sz="1200" i="1">
                        <a:latin typeface="Cambria Math" panose="02040503050406030204" pitchFamily="18" charset="0"/>
                      </a:rPr>
                      <m:t>𝑅</m:t>
                    </m:r>
                    <m:acc>
                      <m:accPr>
                        <m:chr m:val="̇"/>
                        <m:ctrlPr>
                          <a:rPr lang="en-US" sz="1200" i="1">
                            <a:latin typeface="Cambria Math" panose="02040503050406030204" pitchFamily="18" charset="0"/>
                          </a:rPr>
                        </m:ctrlPr>
                      </m:accPr>
                      <m:e>
                        <m:r>
                          <a:rPr lang="en-US" sz="1200" i="1">
                            <a:latin typeface="Cambria Math" panose="02040503050406030204" pitchFamily="18" charset="0"/>
                          </a:rPr>
                          <m:t>𝜓</m:t>
                        </m:r>
                      </m:e>
                    </m:acc>
                    <m:sSub>
                      <m:sSubPr>
                        <m:ctrlPr>
                          <a:rPr lang="en-US" sz="1200" b="1" i="1" dirty="0">
                            <a:latin typeface="Cambria Math" panose="02040503050406030204" pitchFamily="18" charset="0"/>
                          </a:rPr>
                        </m:ctrlPr>
                      </m:sSubPr>
                      <m:e>
                        <m:r>
                          <a:rPr lang="en-US" sz="1200" b="1" i="1" dirty="0">
                            <a:latin typeface="Cambria Math" panose="02040503050406030204" pitchFamily="18" charset="0"/>
                          </a:rPr>
                          <m:t>𝒖</m:t>
                        </m:r>
                      </m:e>
                      <m:sub>
                        <m:r>
                          <a:rPr lang="en-US" sz="1200" b="1" i="1" dirty="0">
                            <a:latin typeface="Cambria Math" panose="02040503050406030204" pitchFamily="18" charset="0"/>
                          </a:rPr>
                          <m:t>𝝍</m:t>
                        </m:r>
                      </m:sub>
                    </m:sSub>
                    <m:r>
                      <a:rPr lang="en-US" sz="1200" dirty="0">
                        <a:latin typeface="Cambria Math" panose="02040503050406030204" pitchFamily="18" charset="0"/>
                      </a:rPr>
                      <m:t>=</m:t>
                    </m:r>
                    <m:sSup>
                      <m:sSupPr>
                        <m:ctrlPr>
                          <a:rPr lang="en-US" sz="1200" i="1">
                            <a:latin typeface="Cambria Math" panose="02040503050406030204" pitchFamily="18" charset="0"/>
                          </a:rPr>
                        </m:ctrlPr>
                      </m:sSupPr>
                      <m:e>
                        <m:r>
                          <a:rPr lang="en-US" sz="1200" i="1">
                            <a:latin typeface="Cambria Math" panose="02040503050406030204" pitchFamily="18" charset="0"/>
                          </a:rPr>
                          <m:t>𝑅</m:t>
                        </m:r>
                      </m:e>
                      <m:sup>
                        <m:r>
                          <a:rPr lang="en-US" sz="1200" i="1">
                            <a:latin typeface="Cambria Math" panose="02040503050406030204" pitchFamily="18" charset="0"/>
                          </a:rPr>
                          <m:t>2</m:t>
                        </m:r>
                      </m:sup>
                    </m:sSup>
                    <m:acc>
                      <m:accPr>
                        <m:chr m:val="̇"/>
                        <m:ctrlPr>
                          <a:rPr lang="en-US" sz="1200" i="1">
                            <a:latin typeface="Cambria Math" panose="02040503050406030204" pitchFamily="18" charset="0"/>
                          </a:rPr>
                        </m:ctrlPr>
                      </m:accPr>
                      <m:e>
                        <m:r>
                          <a:rPr lang="en-US" sz="1200" i="1">
                            <a:latin typeface="Cambria Math" panose="02040503050406030204" pitchFamily="18" charset="0"/>
                          </a:rPr>
                          <m:t>𝜓</m:t>
                        </m:r>
                      </m:e>
                    </m:acc>
                    <m:r>
                      <a:rPr lang="en-US" sz="1200" b="1" i="1" dirty="0">
                        <a:latin typeface="Cambria Math" panose="02040503050406030204" pitchFamily="18" charset="0"/>
                      </a:rPr>
                      <m:t>=</m:t>
                    </m:r>
                    <m:r>
                      <m:rPr>
                        <m:sty m:val="p"/>
                      </m:rPr>
                      <a:rPr lang="en-US" sz="1200" dirty="0">
                        <a:latin typeface="Cambria Math" panose="02040503050406030204" pitchFamily="18" charset="0"/>
                      </a:rPr>
                      <m:t>constant</m:t>
                    </m:r>
                    <m:r>
                      <a:rPr lang="en-US" sz="1200" dirty="0">
                        <a:latin typeface="Cambria Math" panose="02040503050406030204" pitchFamily="18" charset="0"/>
                      </a:rPr>
                      <m:t>)</m:t>
                    </m:r>
                  </m:oMath>
                </a14:m>
                <a:r>
                  <a:rPr lang="en-US" sz="1200" dirty="0"/>
                  <a:t>, it is easy to refer it to the initial angular momentum: </a:t>
                </a:r>
                <a14:m>
                  <m:oMath xmlns:m="http://schemas.openxmlformats.org/officeDocument/2006/math">
                    <m:r>
                      <a:rPr lang="en-US" sz="1200" i="1">
                        <a:latin typeface="Cambria Math" panose="02040503050406030204" pitchFamily="18" charset="0"/>
                      </a:rPr>
                      <m:t>𝑏𝑣</m:t>
                    </m:r>
                  </m:oMath>
                </a14:m>
                <a:r>
                  <a:rPr lang="en-US" sz="1200" dirty="0"/>
                  <a:t>. Thus:</a:t>
                </a:r>
              </a:p>
              <a:p>
                <a:pPr marL="0" indent="0">
                  <a:lnSpc>
                    <a:spcPct val="100000"/>
                  </a:lnSpc>
                  <a:spcBef>
                    <a:spcPts val="450"/>
                  </a:spcBef>
                  <a:spcAft>
                    <a:spcPts val="450"/>
                  </a:spcAft>
                  <a:buNone/>
                </a:pPr>
                <a14:m>
                  <m:oMathPara xmlns:m="http://schemas.openxmlformats.org/officeDocument/2006/math">
                    <m:oMathParaPr>
                      <m:jc m:val="centerGroup"/>
                    </m:oMathParaPr>
                    <m:oMath xmlns:m="http://schemas.openxmlformats.org/officeDocument/2006/math">
                      <m:f>
                        <m:fPr>
                          <m:ctrlPr>
                            <a:rPr lang="en-US" sz="1200" i="1" dirty="0">
                              <a:latin typeface="Cambria Math" panose="02040503050406030204" pitchFamily="18" charset="0"/>
                            </a:rPr>
                          </m:ctrlPr>
                        </m:fPr>
                        <m:num>
                          <m:sSup>
                            <m:sSupPr>
                              <m:ctrlPr>
                                <a:rPr lang="en-US" sz="1200" i="1" dirty="0">
                                  <a:latin typeface="Cambria Math" panose="02040503050406030204" pitchFamily="18" charset="0"/>
                                </a:rPr>
                              </m:ctrlPr>
                            </m:sSupPr>
                            <m:e>
                              <m:acc>
                                <m:accPr>
                                  <m:chr m:val="̇"/>
                                  <m:ctrlPr>
                                    <a:rPr lang="en-US" sz="1200" i="1">
                                      <a:latin typeface="Cambria Math" panose="02040503050406030204" pitchFamily="18" charset="0"/>
                                    </a:rPr>
                                  </m:ctrlPr>
                                </m:accPr>
                                <m:e>
                                  <m:r>
                                    <a:rPr lang="en-US" sz="1200" i="1">
                                      <a:latin typeface="Cambria Math" panose="02040503050406030204" pitchFamily="18" charset="0"/>
                                    </a:rPr>
                                    <m:t>𝑅</m:t>
                                  </m:r>
                                </m:e>
                              </m:acc>
                            </m:e>
                            <m:sup>
                              <m:r>
                                <a:rPr lang="en-US" sz="1200" i="1" dirty="0">
                                  <a:latin typeface="Cambria Math" panose="02040503050406030204" pitchFamily="18" charset="0"/>
                                </a:rPr>
                                <m:t>2</m:t>
                              </m:r>
                            </m:sup>
                          </m:sSup>
                        </m:num>
                        <m:den>
                          <m:sSup>
                            <m:sSupPr>
                              <m:ctrlPr>
                                <a:rPr lang="en-US" sz="1200" i="1" dirty="0">
                                  <a:latin typeface="Cambria Math" panose="02040503050406030204" pitchFamily="18" charset="0"/>
                                </a:rPr>
                              </m:ctrlPr>
                            </m:sSupPr>
                            <m:e>
                              <m:r>
                                <a:rPr lang="en-US" sz="1200" i="1" dirty="0">
                                  <a:latin typeface="Cambria Math" panose="02040503050406030204" pitchFamily="18" charset="0"/>
                                </a:rPr>
                                <m:t>𝑣</m:t>
                              </m:r>
                            </m:e>
                            <m:sup>
                              <m:r>
                                <a:rPr lang="en-US" sz="1200" i="1" dirty="0">
                                  <a:latin typeface="Cambria Math" panose="02040503050406030204" pitchFamily="18" charset="0"/>
                                </a:rPr>
                                <m:t>2</m:t>
                              </m:r>
                            </m:sup>
                          </m:sSup>
                        </m:den>
                      </m:f>
                      <m:r>
                        <a:rPr lang="en-US" sz="1200" i="1" dirty="0">
                          <a:latin typeface="Cambria Math" panose="02040503050406030204" pitchFamily="18" charset="0"/>
                        </a:rPr>
                        <m:t>=1−</m:t>
                      </m:r>
                      <m:f>
                        <m:fPr>
                          <m:ctrlPr>
                            <a:rPr lang="en-US" sz="1200" i="1" dirty="0">
                              <a:latin typeface="Cambria Math" panose="02040503050406030204" pitchFamily="18" charset="0"/>
                            </a:rPr>
                          </m:ctrlPr>
                        </m:fPr>
                        <m:num>
                          <m:sSup>
                            <m:sSupPr>
                              <m:ctrlPr>
                                <a:rPr lang="en-US" sz="1200" i="1" dirty="0">
                                  <a:latin typeface="Cambria Math" panose="02040503050406030204" pitchFamily="18" charset="0"/>
                                </a:rPr>
                              </m:ctrlPr>
                            </m:sSupPr>
                            <m:e>
                              <m:r>
                                <a:rPr lang="en-US" sz="1200" i="1" dirty="0">
                                  <a:latin typeface="Cambria Math" panose="02040503050406030204" pitchFamily="18" charset="0"/>
                                </a:rPr>
                                <m:t>𝑏</m:t>
                              </m:r>
                            </m:e>
                            <m:sup>
                              <m:r>
                                <a:rPr lang="en-US" sz="1200" i="1" dirty="0">
                                  <a:latin typeface="Cambria Math" panose="02040503050406030204" pitchFamily="18" charset="0"/>
                                </a:rPr>
                                <m:t>2</m:t>
                              </m:r>
                            </m:sup>
                          </m:sSup>
                        </m:num>
                        <m:den>
                          <m:sSup>
                            <m:sSupPr>
                              <m:ctrlPr>
                                <a:rPr lang="en-US" sz="1200" i="1" dirty="0">
                                  <a:latin typeface="Cambria Math" panose="02040503050406030204" pitchFamily="18" charset="0"/>
                                </a:rPr>
                              </m:ctrlPr>
                            </m:sSupPr>
                            <m:e>
                              <m:r>
                                <a:rPr lang="en-US" sz="1200" i="1" dirty="0">
                                  <a:latin typeface="Cambria Math" panose="02040503050406030204" pitchFamily="18" charset="0"/>
                                </a:rPr>
                                <m:t>𝑅</m:t>
                              </m:r>
                            </m:e>
                            <m:sup>
                              <m:r>
                                <a:rPr lang="en-US" sz="1200" i="1" dirty="0">
                                  <a:latin typeface="Cambria Math" panose="02040503050406030204" pitchFamily="18" charset="0"/>
                                </a:rPr>
                                <m:t>2</m:t>
                              </m:r>
                            </m:sup>
                          </m:sSup>
                        </m:den>
                      </m:f>
                      <m:r>
                        <a:rPr lang="en-US" sz="1200" i="1" dirty="0">
                          <a:latin typeface="Cambria Math" panose="02040503050406030204" pitchFamily="18" charset="0"/>
                        </a:rPr>
                        <m:t>−</m:t>
                      </m:r>
                      <m:f>
                        <m:fPr>
                          <m:ctrlPr>
                            <a:rPr lang="en-US" sz="1200" i="1" dirty="0">
                              <a:latin typeface="Cambria Math" panose="02040503050406030204" pitchFamily="18" charset="0"/>
                            </a:rPr>
                          </m:ctrlPr>
                        </m:fPr>
                        <m:num>
                          <m:r>
                            <a:rPr lang="en-US" sz="1200" i="1" dirty="0">
                              <a:latin typeface="Cambria Math" panose="02040503050406030204" pitchFamily="18" charset="0"/>
                            </a:rPr>
                            <m:t>𝜙</m:t>
                          </m:r>
                          <m:d>
                            <m:dPr>
                              <m:ctrlPr>
                                <a:rPr lang="en-US" sz="1200" i="1" dirty="0">
                                  <a:latin typeface="Cambria Math" panose="02040503050406030204" pitchFamily="18" charset="0"/>
                                </a:rPr>
                              </m:ctrlPr>
                            </m:dPr>
                            <m:e>
                              <m:r>
                                <a:rPr lang="en-US" sz="1200" i="1" dirty="0">
                                  <a:latin typeface="Cambria Math" panose="02040503050406030204" pitchFamily="18" charset="0"/>
                                </a:rPr>
                                <m:t>𝑅</m:t>
                              </m:r>
                            </m:e>
                          </m:d>
                        </m:num>
                        <m:den>
                          <m:r>
                            <a:rPr lang="en-US" sz="1200" i="1" dirty="0">
                              <a:latin typeface="Cambria Math" panose="02040503050406030204" pitchFamily="18" charset="0"/>
                            </a:rPr>
                            <m:t>𝜇</m:t>
                          </m:r>
                          <m:sSup>
                            <m:sSupPr>
                              <m:ctrlPr>
                                <a:rPr lang="en-US" sz="1200" i="1" dirty="0">
                                  <a:latin typeface="Cambria Math" panose="02040503050406030204" pitchFamily="18" charset="0"/>
                                </a:rPr>
                              </m:ctrlPr>
                            </m:sSupPr>
                            <m:e>
                              <m:r>
                                <a:rPr lang="en-US" sz="1200" i="1" dirty="0">
                                  <a:latin typeface="Cambria Math" panose="02040503050406030204" pitchFamily="18" charset="0"/>
                                </a:rPr>
                                <m:t>𝑣</m:t>
                              </m:r>
                            </m:e>
                            <m:sup>
                              <m:r>
                                <a:rPr lang="en-US" sz="1200" i="1" dirty="0">
                                  <a:latin typeface="Cambria Math" panose="02040503050406030204" pitchFamily="18" charset="0"/>
                                </a:rPr>
                                <m:t>2</m:t>
                              </m:r>
                            </m:sup>
                          </m:sSup>
                          <m:r>
                            <a:rPr lang="en-US" sz="1200" i="1" dirty="0">
                              <a:latin typeface="Cambria Math" panose="02040503050406030204" pitchFamily="18" charset="0"/>
                            </a:rPr>
                            <m:t>/2</m:t>
                          </m:r>
                        </m:den>
                      </m:f>
                    </m:oMath>
                  </m:oMathPara>
                </a14:m>
                <a:endParaRPr lang="en-US" sz="1200" dirty="0"/>
              </a:p>
              <a:p>
                <a:pPr>
                  <a:lnSpc>
                    <a:spcPct val="100000"/>
                  </a:lnSpc>
                  <a:spcBef>
                    <a:spcPts val="450"/>
                  </a:spcBef>
                  <a:spcAft>
                    <a:spcPts val="450"/>
                  </a:spcAft>
                </a:pPr>
                <a:r>
                  <a:rPr lang="en-US" sz="1200" dirty="0"/>
                  <a:t>Operating, the equation can be rewritten as:</a:t>
                </a:r>
              </a:p>
              <a:p>
                <a:pPr marL="0" indent="0">
                  <a:lnSpc>
                    <a:spcPct val="100000"/>
                  </a:lnSpc>
                  <a:spcBef>
                    <a:spcPts val="450"/>
                  </a:spcBef>
                  <a:spcAft>
                    <a:spcPts val="450"/>
                  </a:spcAft>
                  <a:buNone/>
                </a:pPr>
                <a14:m>
                  <m:oMathPara xmlns:m="http://schemas.openxmlformats.org/officeDocument/2006/math">
                    <m:oMathParaPr>
                      <m:jc m:val="centerGroup"/>
                    </m:oMathParaPr>
                    <m:oMath xmlns:m="http://schemas.openxmlformats.org/officeDocument/2006/math">
                      <m:sSup>
                        <m:sSupPr>
                          <m:ctrlPr>
                            <a:rPr lang="en-US" sz="1200" i="1">
                              <a:latin typeface="Cambria Math" panose="02040503050406030204" pitchFamily="18" charset="0"/>
                            </a:rPr>
                          </m:ctrlPr>
                        </m:sSupPr>
                        <m:e>
                          <m:d>
                            <m:dPr>
                              <m:ctrlPr>
                                <a:rPr lang="en-US" sz="1200" i="1">
                                  <a:latin typeface="Cambria Math" panose="02040503050406030204" pitchFamily="18" charset="0"/>
                                </a:rPr>
                              </m:ctrlPr>
                            </m:dPr>
                            <m:e>
                              <m:f>
                                <m:fPr>
                                  <m:ctrlPr>
                                    <a:rPr lang="en-US" sz="1200" i="1">
                                      <a:latin typeface="Cambria Math" panose="02040503050406030204" pitchFamily="18" charset="0"/>
                                    </a:rPr>
                                  </m:ctrlPr>
                                </m:fPr>
                                <m:num>
                                  <m:r>
                                    <a:rPr lang="en-US" sz="1200" i="1">
                                      <a:latin typeface="Cambria Math" panose="02040503050406030204" pitchFamily="18" charset="0"/>
                                    </a:rPr>
                                    <m:t>𝑑𝑅</m:t>
                                  </m:r>
                                </m:num>
                                <m:den>
                                  <m:r>
                                    <a:rPr lang="en-US" sz="1200" i="1">
                                      <a:latin typeface="Cambria Math" panose="02040503050406030204" pitchFamily="18" charset="0"/>
                                    </a:rPr>
                                    <m:t>𝑑</m:t>
                                  </m:r>
                                  <m:r>
                                    <a:rPr lang="en-US" sz="1200" i="1">
                                      <a:latin typeface="Cambria Math" panose="02040503050406030204" pitchFamily="18" charset="0"/>
                                    </a:rPr>
                                    <m:t>𝜓</m:t>
                                  </m:r>
                                </m:den>
                              </m:f>
                            </m:e>
                          </m:d>
                        </m:e>
                        <m:sup>
                          <m:r>
                            <a:rPr lang="en-US" sz="1200" i="1">
                              <a:latin typeface="Cambria Math" panose="02040503050406030204" pitchFamily="18" charset="0"/>
                            </a:rPr>
                            <m:t>2</m:t>
                          </m:r>
                        </m:sup>
                      </m:sSup>
                      <m:r>
                        <a:rPr lang="en-US" sz="1200" i="1">
                          <a:latin typeface="Cambria Math" panose="02040503050406030204" pitchFamily="18" charset="0"/>
                        </a:rPr>
                        <m:t>=</m:t>
                      </m:r>
                      <m:f>
                        <m:fPr>
                          <m:ctrlPr>
                            <a:rPr lang="en-US" sz="1200" i="1">
                              <a:latin typeface="Cambria Math" panose="02040503050406030204" pitchFamily="18" charset="0"/>
                            </a:rPr>
                          </m:ctrlPr>
                        </m:fPr>
                        <m:num>
                          <m:sSup>
                            <m:sSupPr>
                              <m:ctrlPr>
                                <a:rPr lang="en-US" sz="1200" i="1">
                                  <a:latin typeface="Cambria Math" panose="02040503050406030204" pitchFamily="18" charset="0"/>
                                </a:rPr>
                              </m:ctrlPr>
                            </m:sSupPr>
                            <m:e>
                              <m:r>
                                <a:rPr lang="en-US" sz="1200" i="1">
                                  <a:latin typeface="Cambria Math" panose="02040503050406030204" pitchFamily="18" charset="0"/>
                                </a:rPr>
                                <m:t>𝑅</m:t>
                              </m:r>
                            </m:e>
                            <m:sup>
                              <m:r>
                                <a:rPr lang="en-US" sz="1200" i="1">
                                  <a:latin typeface="Cambria Math" panose="02040503050406030204" pitchFamily="18" charset="0"/>
                                </a:rPr>
                                <m:t>4</m:t>
                              </m:r>
                            </m:sup>
                          </m:sSup>
                        </m:num>
                        <m:den>
                          <m:sSup>
                            <m:sSupPr>
                              <m:ctrlPr>
                                <a:rPr lang="en-US" sz="1200" i="1">
                                  <a:latin typeface="Cambria Math" panose="02040503050406030204" pitchFamily="18" charset="0"/>
                                </a:rPr>
                              </m:ctrlPr>
                            </m:sSupPr>
                            <m:e>
                              <m:r>
                                <a:rPr lang="en-US" sz="1200" i="1">
                                  <a:latin typeface="Cambria Math" panose="02040503050406030204" pitchFamily="18" charset="0"/>
                                </a:rPr>
                                <m:t>𝑏</m:t>
                              </m:r>
                            </m:e>
                            <m:sup>
                              <m:r>
                                <a:rPr lang="en-US" sz="1200" i="1">
                                  <a:latin typeface="Cambria Math" panose="02040503050406030204" pitchFamily="18" charset="0"/>
                                </a:rPr>
                                <m:t>2</m:t>
                              </m:r>
                            </m:sup>
                          </m:sSup>
                        </m:den>
                      </m:f>
                      <m:d>
                        <m:dPr>
                          <m:begChr m:val="{"/>
                          <m:endChr m:val="}"/>
                          <m:ctrlPr>
                            <a:rPr lang="en-US" sz="1200" i="1">
                              <a:latin typeface="Cambria Math" panose="02040503050406030204" pitchFamily="18" charset="0"/>
                            </a:rPr>
                          </m:ctrlPr>
                        </m:dPr>
                        <m:e>
                          <m:r>
                            <a:rPr lang="en-US" sz="1200" i="1" dirty="0">
                              <a:latin typeface="Cambria Math" panose="02040503050406030204" pitchFamily="18" charset="0"/>
                            </a:rPr>
                            <m:t>1−</m:t>
                          </m:r>
                          <m:f>
                            <m:fPr>
                              <m:ctrlPr>
                                <a:rPr lang="en-US" sz="1200" i="1" dirty="0">
                                  <a:latin typeface="Cambria Math" panose="02040503050406030204" pitchFamily="18" charset="0"/>
                                </a:rPr>
                              </m:ctrlPr>
                            </m:fPr>
                            <m:num>
                              <m:sSup>
                                <m:sSupPr>
                                  <m:ctrlPr>
                                    <a:rPr lang="en-US" sz="1200" i="1" dirty="0">
                                      <a:latin typeface="Cambria Math" panose="02040503050406030204" pitchFamily="18" charset="0"/>
                                    </a:rPr>
                                  </m:ctrlPr>
                                </m:sSupPr>
                                <m:e>
                                  <m:r>
                                    <a:rPr lang="en-US" sz="1200" i="1" dirty="0">
                                      <a:latin typeface="Cambria Math" panose="02040503050406030204" pitchFamily="18" charset="0"/>
                                    </a:rPr>
                                    <m:t>𝑏</m:t>
                                  </m:r>
                                </m:e>
                                <m:sup>
                                  <m:r>
                                    <a:rPr lang="en-US" sz="1200" i="1" dirty="0">
                                      <a:latin typeface="Cambria Math" panose="02040503050406030204" pitchFamily="18" charset="0"/>
                                    </a:rPr>
                                    <m:t>2</m:t>
                                  </m:r>
                                </m:sup>
                              </m:sSup>
                            </m:num>
                            <m:den>
                              <m:sSup>
                                <m:sSupPr>
                                  <m:ctrlPr>
                                    <a:rPr lang="en-US" sz="1200" i="1" dirty="0">
                                      <a:latin typeface="Cambria Math" panose="02040503050406030204" pitchFamily="18" charset="0"/>
                                    </a:rPr>
                                  </m:ctrlPr>
                                </m:sSupPr>
                                <m:e>
                                  <m:r>
                                    <a:rPr lang="en-US" sz="1200" i="1" dirty="0">
                                      <a:latin typeface="Cambria Math" panose="02040503050406030204" pitchFamily="18" charset="0"/>
                                    </a:rPr>
                                    <m:t>𝑅</m:t>
                                  </m:r>
                                </m:e>
                                <m:sup>
                                  <m:r>
                                    <a:rPr lang="en-US" sz="1200" i="1" dirty="0">
                                      <a:latin typeface="Cambria Math" panose="02040503050406030204" pitchFamily="18" charset="0"/>
                                    </a:rPr>
                                    <m:t>2</m:t>
                                  </m:r>
                                </m:sup>
                              </m:sSup>
                            </m:den>
                          </m:f>
                          <m:r>
                            <a:rPr lang="en-US" sz="1200" i="1" dirty="0">
                              <a:latin typeface="Cambria Math" panose="02040503050406030204" pitchFamily="18" charset="0"/>
                            </a:rPr>
                            <m:t>−</m:t>
                          </m:r>
                          <m:f>
                            <m:fPr>
                              <m:ctrlPr>
                                <a:rPr lang="en-US" sz="1200" i="1" dirty="0">
                                  <a:latin typeface="Cambria Math" panose="02040503050406030204" pitchFamily="18" charset="0"/>
                                </a:rPr>
                              </m:ctrlPr>
                            </m:fPr>
                            <m:num>
                              <m:r>
                                <a:rPr lang="en-US" sz="1200" i="1" dirty="0">
                                  <a:latin typeface="Cambria Math" panose="02040503050406030204" pitchFamily="18" charset="0"/>
                                </a:rPr>
                                <m:t>𝜙</m:t>
                              </m:r>
                              <m:d>
                                <m:dPr>
                                  <m:ctrlPr>
                                    <a:rPr lang="en-US" sz="1200" i="1" dirty="0">
                                      <a:latin typeface="Cambria Math" panose="02040503050406030204" pitchFamily="18" charset="0"/>
                                    </a:rPr>
                                  </m:ctrlPr>
                                </m:dPr>
                                <m:e>
                                  <m:r>
                                    <a:rPr lang="en-US" sz="1200" i="1" dirty="0">
                                      <a:latin typeface="Cambria Math" panose="02040503050406030204" pitchFamily="18" charset="0"/>
                                    </a:rPr>
                                    <m:t>𝑅</m:t>
                                  </m:r>
                                </m:e>
                              </m:d>
                            </m:num>
                            <m:den>
                              <m:f>
                                <m:fPr>
                                  <m:ctrlPr>
                                    <a:rPr lang="en-US" sz="1200" i="1" dirty="0">
                                      <a:latin typeface="Cambria Math" panose="02040503050406030204" pitchFamily="18" charset="0"/>
                                    </a:rPr>
                                  </m:ctrlPr>
                                </m:fPr>
                                <m:num>
                                  <m:r>
                                    <a:rPr lang="en-US" sz="1200" i="1" dirty="0">
                                      <a:latin typeface="Cambria Math" panose="02040503050406030204" pitchFamily="18" charset="0"/>
                                    </a:rPr>
                                    <m:t>𝜇</m:t>
                                  </m:r>
                                  <m:sSup>
                                    <m:sSupPr>
                                      <m:ctrlPr>
                                        <a:rPr lang="en-US" sz="1200" i="1" dirty="0">
                                          <a:latin typeface="Cambria Math" panose="02040503050406030204" pitchFamily="18" charset="0"/>
                                        </a:rPr>
                                      </m:ctrlPr>
                                    </m:sSupPr>
                                    <m:e>
                                      <m:r>
                                        <a:rPr lang="en-US" sz="1200" i="1" dirty="0">
                                          <a:latin typeface="Cambria Math" panose="02040503050406030204" pitchFamily="18" charset="0"/>
                                        </a:rPr>
                                        <m:t>𝑣</m:t>
                                      </m:r>
                                    </m:e>
                                    <m:sup>
                                      <m:r>
                                        <a:rPr lang="en-US" sz="1200" i="1" dirty="0">
                                          <a:latin typeface="Cambria Math" panose="02040503050406030204" pitchFamily="18" charset="0"/>
                                        </a:rPr>
                                        <m:t>2</m:t>
                                      </m:r>
                                    </m:sup>
                                  </m:sSup>
                                </m:num>
                                <m:den>
                                  <m:r>
                                    <a:rPr lang="en-US" sz="1200" i="1" dirty="0">
                                      <a:latin typeface="Cambria Math" panose="02040503050406030204" pitchFamily="18" charset="0"/>
                                    </a:rPr>
                                    <m:t>2</m:t>
                                  </m:r>
                                </m:den>
                              </m:f>
                            </m:den>
                          </m:f>
                        </m:e>
                      </m:d>
                    </m:oMath>
                  </m:oMathPara>
                </a14:m>
                <a:endParaRPr lang="en-US" sz="1200" dirty="0"/>
              </a:p>
              <a:p>
                <a:pPr>
                  <a:lnSpc>
                    <a:spcPct val="100000"/>
                  </a:lnSpc>
                  <a:spcBef>
                    <a:spcPts val="450"/>
                  </a:spcBef>
                  <a:spcAft>
                    <a:spcPts val="450"/>
                  </a:spcAft>
                </a:pPr>
                <a:r>
                  <a:rPr lang="en-US" sz="1200" dirty="0"/>
                  <a:t>Which can be solved between infinity and the apsidal distance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𝑅</m:t>
                        </m:r>
                      </m:e>
                      <m:sub>
                        <m:r>
                          <a:rPr lang="en-US" sz="1200" i="1">
                            <a:latin typeface="Cambria Math" panose="02040503050406030204" pitchFamily="18" charset="0"/>
                          </a:rPr>
                          <m:t>0</m:t>
                        </m:r>
                      </m:sub>
                    </m:sSub>
                    <m:r>
                      <a:rPr lang="en-US" sz="1200" i="1">
                        <a:latin typeface="Cambria Math" panose="02040503050406030204" pitchFamily="18" charset="0"/>
                      </a:rPr>
                      <m:t>,</m:t>
                    </m:r>
                    <m:sSub>
                      <m:sSubPr>
                        <m:ctrlPr>
                          <a:rPr lang="en-US" sz="1200" i="1">
                            <a:latin typeface="Cambria Math" panose="02040503050406030204" pitchFamily="18" charset="0"/>
                          </a:rPr>
                        </m:ctrlPr>
                      </m:sSubPr>
                      <m:e>
                        <m:r>
                          <a:rPr lang="en-US" sz="1200" i="1">
                            <a:latin typeface="Cambria Math" panose="02040503050406030204" pitchFamily="18" charset="0"/>
                          </a:rPr>
                          <m:t>𝜓</m:t>
                        </m:r>
                      </m:e>
                      <m:sub>
                        <m:r>
                          <a:rPr lang="en-US" sz="1200" i="1">
                            <a:latin typeface="Cambria Math" panose="02040503050406030204" pitchFamily="18" charset="0"/>
                          </a:rPr>
                          <m:t>0</m:t>
                        </m:r>
                      </m:sub>
                    </m:sSub>
                  </m:oMath>
                </a14:m>
                <a:r>
                  <a:rPr lang="en-US" sz="1200" dirty="0"/>
                  <a:t>):</a:t>
                </a:r>
              </a:p>
              <a:p>
                <a:pPr marL="0" indent="0">
                  <a:lnSpc>
                    <a:spcPct val="100000"/>
                  </a:lnSpc>
                  <a:spcBef>
                    <a:spcPts val="450"/>
                  </a:spcBef>
                  <a:spcAft>
                    <a:spcPts val="450"/>
                  </a:spcAft>
                  <a:buNone/>
                </a:pPr>
                <a14:m>
                  <m:oMathPara xmlns:m="http://schemas.openxmlformats.org/officeDocument/2006/math">
                    <m:oMathParaPr>
                      <m:jc m:val="centerGroup"/>
                    </m:oMathParaPr>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𝜓</m:t>
                          </m:r>
                        </m:e>
                        <m:sub>
                          <m:r>
                            <a:rPr lang="en-US" sz="1200" i="1">
                              <a:latin typeface="Cambria Math" panose="02040503050406030204" pitchFamily="18" charset="0"/>
                            </a:rPr>
                            <m:t>0</m:t>
                          </m:r>
                        </m:sub>
                      </m:sSub>
                      <m:r>
                        <a:rPr lang="en-US" sz="1200" i="1">
                          <a:latin typeface="Cambria Math" panose="02040503050406030204" pitchFamily="18" charset="0"/>
                        </a:rPr>
                        <m:t>=</m:t>
                      </m:r>
                      <m:nary>
                        <m:naryPr>
                          <m:ctrlPr>
                            <a:rPr lang="en-US" sz="1200" i="1">
                              <a:latin typeface="Cambria Math" panose="02040503050406030204" pitchFamily="18" charset="0"/>
                            </a:rPr>
                          </m:ctrlPr>
                        </m:naryPr>
                        <m:sub>
                          <m:r>
                            <m:rPr>
                              <m:brk m:alnAt="23"/>
                            </m:rPr>
                            <a:rPr lang="en-US" sz="1200" i="1">
                              <a:latin typeface="Cambria Math" panose="02040503050406030204" pitchFamily="18" charset="0"/>
                            </a:rPr>
                            <m:t>0</m:t>
                          </m:r>
                        </m:sub>
                        <m:sup>
                          <m:sSub>
                            <m:sSubPr>
                              <m:ctrlPr>
                                <a:rPr lang="en-US" sz="1200" i="1">
                                  <a:latin typeface="Cambria Math" panose="02040503050406030204" pitchFamily="18" charset="0"/>
                                </a:rPr>
                              </m:ctrlPr>
                            </m:sSubPr>
                            <m:e>
                              <m:r>
                                <a:rPr lang="en-US" sz="1200" i="1">
                                  <a:latin typeface="Cambria Math" panose="02040503050406030204" pitchFamily="18" charset="0"/>
                                </a:rPr>
                                <m:t>𝜓</m:t>
                              </m:r>
                            </m:e>
                            <m:sub>
                              <m:r>
                                <a:rPr lang="en-US" sz="1200" i="1">
                                  <a:latin typeface="Cambria Math" panose="02040503050406030204" pitchFamily="18" charset="0"/>
                                </a:rPr>
                                <m:t>0</m:t>
                              </m:r>
                            </m:sub>
                          </m:sSub>
                        </m:sup>
                        <m:e>
                          <m:r>
                            <a:rPr lang="en-US" sz="1200" i="1">
                              <a:latin typeface="Cambria Math" panose="02040503050406030204" pitchFamily="18" charset="0"/>
                            </a:rPr>
                            <m:t>𝑑</m:t>
                          </m:r>
                          <m:r>
                            <a:rPr lang="en-US" sz="1200" i="1">
                              <a:latin typeface="Cambria Math" panose="02040503050406030204" pitchFamily="18" charset="0"/>
                            </a:rPr>
                            <m:t>𝜓</m:t>
                          </m:r>
                        </m:e>
                      </m:nary>
                      <m:r>
                        <a:rPr lang="en-US" sz="1200" i="1">
                          <a:latin typeface="Cambria Math" panose="02040503050406030204" pitchFamily="18" charset="0"/>
                        </a:rPr>
                        <m:t>=</m:t>
                      </m:r>
                      <m:nary>
                        <m:naryPr>
                          <m:ctrlPr>
                            <a:rPr lang="en-US" sz="1200" i="1">
                              <a:latin typeface="Cambria Math" panose="02040503050406030204" pitchFamily="18" charset="0"/>
                            </a:rPr>
                          </m:ctrlPr>
                        </m:naryPr>
                        <m:sub>
                          <m:r>
                            <a:rPr lang="en-US" sz="1200" i="1">
                              <a:latin typeface="Cambria Math" panose="02040503050406030204" pitchFamily="18" charset="0"/>
                            </a:rPr>
                            <m:t>∞</m:t>
                          </m:r>
                        </m:sub>
                        <m:sup>
                          <m:sSub>
                            <m:sSubPr>
                              <m:ctrlPr>
                                <a:rPr lang="en-US" sz="1200" i="1">
                                  <a:latin typeface="Cambria Math" panose="02040503050406030204" pitchFamily="18" charset="0"/>
                                </a:rPr>
                              </m:ctrlPr>
                            </m:sSubPr>
                            <m:e>
                              <m:r>
                                <a:rPr lang="en-US" sz="1200" i="1">
                                  <a:latin typeface="Cambria Math" panose="02040503050406030204" pitchFamily="18" charset="0"/>
                                </a:rPr>
                                <m:t>𝑅</m:t>
                              </m:r>
                            </m:e>
                            <m:sub>
                              <m:r>
                                <a:rPr lang="en-US" sz="1200" i="1">
                                  <a:latin typeface="Cambria Math" panose="02040503050406030204" pitchFamily="18" charset="0"/>
                                </a:rPr>
                                <m:t>0</m:t>
                              </m:r>
                            </m:sub>
                          </m:sSub>
                        </m:sup>
                        <m:e>
                          <m:f>
                            <m:fPr>
                              <m:ctrlPr>
                                <a:rPr lang="en-US" sz="1200" i="1">
                                  <a:latin typeface="Cambria Math" panose="02040503050406030204" pitchFamily="18" charset="0"/>
                                </a:rPr>
                              </m:ctrlPr>
                            </m:fPr>
                            <m:num>
                              <m:r>
                                <a:rPr lang="en-US" sz="1200" i="1">
                                  <a:latin typeface="Cambria Math" panose="02040503050406030204" pitchFamily="18" charset="0"/>
                                </a:rPr>
                                <m:t>𝑑𝑅𝑏</m:t>
                              </m:r>
                            </m:num>
                            <m:den>
                              <m:sSup>
                                <m:sSupPr>
                                  <m:ctrlPr>
                                    <a:rPr lang="en-US" sz="1200" i="1">
                                      <a:latin typeface="Cambria Math" panose="02040503050406030204" pitchFamily="18" charset="0"/>
                                    </a:rPr>
                                  </m:ctrlPr>
                                </m:sSupPr>
                                <m:e>
                                  <m:r>
                                    <a:rPr lang="en-US" sz="1200" i="1">
                                      <a:latin typeface="Cambria Math" panose="02040503050406030204" pitchFamily="18" charset="0"/>
                                    </a:rPr>
                                    <m:t>𝑅</m:t>
                                  </m:r>
                                </m:e>
                                <m:sup>
                                  <m:r>
                                    <a:rPr lang="en-US" sz="1200" i="1">
                                      <a:latin typeface="Cambria Math" panose="02040503050406030204" pitchFamily="18" charset="0"/>
                                    </a:rPr>
                                    <m:t>2</m:t>
                                  </m:r>
                                </m:sup>
                              </m:sSup>
                              <m:d>
                                <m:dPr>
                                  <m:begChr m:val="["/>
                                  <m:endChr m:val="]"/>
                                  <m:ctrlPr>
                                    <a:rPr lang="en-US" sz="1200" i="1">
                                      <a:latin typeface="Cambria Math" panose="02040503050406030204" pitchFamily="18" charset="0"/>
                                    </a:rPr>
                                  </m:ctrlPr>
                                </m:dPr>
                                <m:e>
                                  <m:r>
                                    <a:rPr lang="en-US" sz="1200" i="1" dirty="0">
                                      <a:latin typeface="Cambria Math" panose="02040503050406030204" pitchFamily="18" charset="0"/>
                                    </a:rPr>
                                    <m:t>1−</m:t>
                                  </m:r>
                                  <m:f>
                                    <m:fPr>
                                      <m:ctrlPr>
                                        <a:rPr lang="en-US" sz="1200" i="1" dirty="0">
                                          <a:latin typeface="Cambria Math" panose="02040503050406030204" pitchFamily="18" charset="0"/>
                                        </a:rPr>
                                      </m:ctrlPr>
                                    </m:fPr>
                                    <m:num>
                                      <m:sSup>
                                        <m:sSupPr>
                                          <m:ctrlPr>
                                            <a:rPr lang="en-US" sz="1200" i="1" dirty="0">
                                              <a:latin typeface="Cambria Math" panose="02040503050406030204" pitchFamily="18" charset="0"/>
                                            </a:rPr>
                                          </m:ctrlPr>
                                        </m:sSupPr>
                                        <m:e>
                                          <m:r>
                                            <a:rPr lang="en-US" sz="1200" i="1" dirty="0">
                                              <a:latin typeface="Cambria Math" panose="02040503050406030204" pitchFamily="18" charset="0"/>
                                            </a:rPr>
                                            <m:t>𝑏</m:t>
                                          </m:r>
                                        </m:e>
                                        <m:sup>
                                          <m:r>
                                            <a:rPr lang="en-US" sz="1200" i="1" dirty="0">
                                              <a:latin typeface="Cambria Math" panose="02040503050406030204" pitchFamily="18" charset="0"/>
                                            </a:rPr>
                                            <m:t>2</m:t>
                                          </m:r>
                                        </m:sup>
                                      </m:sSup>
                                    </m:num>
                                    <m:den>
                                      <m:sSup>
                                        <m:sSupPr>
                                          <m:ctrlPr>
                                            <a:rPr lang="en-US" sz="1200" i="1" dirty="0">
                                              <a:latin typeface="Cambria Math" panose="02040503050406030204" pitchFamily="18" charset="0"/>
                                            </a:rPr>
                                          </m:ctrlPr>
                                        </m:sSupPr>
                                        <m:e>
                                          <m:r>
                                            <a:rPr lang="en-US" sz="1200" i="1" dirty="0">
                                              <a:latin typeface="Cambria Math" panose="02040503050406030204" pitchFamily="18" charset="0"/>
                                            </a:rPr>
                                            <m:t>𝑅</m:t>
                                          </m:r>
                                        </m:e>
                                        <m:sup>
                                          <m:r>
                                            <a:rPr lang="en-US" sz="1200" i="1" dirty="0">
                                              <a:latin typeface="Cambria Math" panose="02040503050406030204" pitchFamily="18" charset="0"/>
                                            </a:rPr>
                                            <m:t>2</m:t>
                                          </m:r>
                                        </m:sup>
                                      </m:sSup>
                                    </m:den>
                                  </m:f>
                                  <m:r>
                                    <a:rPr lang="en-US" sz="1200" i="1" dirty="0">
                                      <a:latin typeface="Cambria Math" panose="02040503050406030204" pitchFamily="18" charset="0"/>
                                    </a:rPr>
                                    <m:t>−</m:t>
                                  </m:r>
                                  <m:f>
                                    <m:fPr>
                                      <m:ctrlPr>
                                        <a:rPr lang="en-US" sz="1200" i="1" dirty="0">
                                          <a:latin typeface="Cambria Math" panose="02040503050406030204" pitchFamily="18" charset="0"/>
                                        </a:rPr>
                                      </m:ctrlPr>
                                    </m:fPr>
                                    <m:num>
                                      <m:r>
                                        <a:rPr lang="en-US" sz="1200" i="1" dirty="0">
                                          <a:latin typeface="Cambria Math" panose="02040503050406030204" pitchFamily="18" charset="0"/>
                                        </a:rPr>
                                        <m:t>𝜙</m:t>
                                      </m:r>
                                      <m:d>
                                        <m:dPr>
                                          <m:ctrlPr>
                                            <a:rPr lang="en-US" sz="1200" i="1" dirty="0">
                                              <a:latin typeface="Cambria Math" panose="02040503050406030204" pitchFamily="18" charset="0"/>
                                            </a:rPr>
                                          </m:ctrlPr>
                                        </m:dPr>
                                        <m:e>
                                          <m:r>
                                            <a:rPr lang="en-US" sz="1200" i="1" dirty="0">
                                              <a:latin typeface="Cambria Math" panose="02040503050406030204" pitchFamily="18" charset="0"/>
                                            </a:rPr>
                                            <m:t>𝑅</m:t>
                                          </m:r>
                                        </m:e>
                                      </m:d>
                                    </m:num>
                                    <m:den>
                                      <m:f>
                                        <m:fPr>
                                          <m:ctrlPr>
                                            <a:rPr lang="en-US" sz="1200" i="1" dirty="0">
                                              <a:latin typeface="Cambria Math" panose="02040503050406030204" pitchFamily="18" charset="0"/>
                                            </a:rPr>
                                          </m:ctrlPr>
                                        </m:fPr>
                                        <m:num>
                                          <m:r>
                                            <a:rPr lang="en-US" sz="1200" i="1" dirty="0">
                                              <a:latin typeface="Cambria Math" panose="02040503050406030204" pitchFamily="18" charset="0"/>
                                            </a:rPr>
                                            <m:t>𝜇</m:t>
                                          </m:r>
                                          <m:sSup>
                                            <m:sSupPr>
                                              <m:ctrlPr>
                                                <a:rPr lang="en-US" sz="1200" i="1" dirty="0">
                                                  <a:latin typeface="Cambria Math" panose="02040503050406030204" pitchFamily="18" charset="0"/>
                                                </a:rPr>
                                              </m:ctrlPr>
                                            </m:sSupPr>
                                            <m:e>
                                              <m:r>
                                                <a:rPr lang="en-US" sz="1200" i="1" dirty="0">
                                                  <a:latin typeface="Cambria Math" panose="02040503050406030204" pitchFamily="18" charset="0"/>
                                                </a:rPr>
                                                <m:t>𝑣</m:t>
                                              </m:r>
                                            </m:e>
                                            <m:sup>
                                              <m:r>
                                                <a:rPr lang="en-US" sz="1200" i="1" dirty="0">
                                                  <a:latin typeface="Cambria Math" panose="02040503050406030204" pitchFamily="18" charset="0"/>
                                                </a:rPr>
                                                <m:t>2</m:t>
                                              </m:r>
                                            </m:sup>
                                          </m:sSup>
                                        </m:num>
                                        <m:den>
                                          <m:r>
                                            <a:rPr lang="en-US" sz="1200" i="1" dirty="0">
                                              <a:latin typeface="Cambria Math" panose="02040503050406030204" pitchFamily="18" charset="0"/>
                                            </a:rPr>
                                            <m:t>2</m:t>
                                          </m:r>
                                        </m:den>
                                      </m:f>
                                    </m:den>
                                  </m:f>
                                </m:e>
                              </m:d>
                            </m:den>
                          </m:f>
                        </m:e>
                      </m:nary>
                    </m:oMath>
                  </m:oMathPara>
                </a14:m>
                <a:endParaRPr lang="en-US" sz="1200" dirty="0"/>
              </a:p>
              <a:p>
                <a:pPr marL="0" indent="0">
                  <a:lnSpc>
                    <a:spcPct val="100000"/>
                  </a:lnSpc>
                  <a:spcBef>
                    <a:spcPts val="450"/>
                  </a:spcBef>
                  <a:spcAft>
                    <a:spcPts val="450"/>
                  </a:spcAft>
                  <a:buNone/>
                </a:pPr>
                <a:r>
                  <a:rPr lang="en-US" sz="1200" dirty="0"/>
                  <a:t>And where the apsidal distance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𝑅</m:t>
                        </m:r>
                      </m:e>
                      <m:sub>
                        <m:r>
                          <a:rPr lang="en-US" sz="1200" i="1">
                            <a:latin typeface="Cambria Math" panose="02040503050406030204" pitchFamily="18" charset="0"/>
                          </a:rPr>
                          <m:t>0</m:t>
                        </m:r>
                      </m:sub>
                    </m:sSub>
                  </m:oMath>
                </a14:m>
                <a:r>
                  <a:rPr lang="en-US" sz="1200" dirty="0"/>
                  <a:t> is solved by the known equation…</a:t>
                </a:r>
              </a:p>
              <a:p>
                <a:pPr>
                  <a:lnSpc>
                    <a:spcPct val="100000"/>
                  </a:lnSpc>
                  <a:spcBef>
                    <a:spcPts val="450"/>
                  </a:spcBef>
                  <a:spcAft>
                    <a:spcPts val="450"/>
                  </a:spcAft>
                </a:pPr>
                <a:r>
                  <a:rPr lang="en-US" sz="1200" dirty="0"/>
                  <a:t>Note that the relation </a:t>
                </a:r>
                <a:r>
                  <a:rPr lang="en-US" sz="1200" b="1" dirty="0"/>
                  <a:t>between </a:t>
                </a:r>
                <a14:m>
                  <m:oMath xmlns:m="http://schemas.openxmlformats.org/officeDocument/2006/math">
                    <m:r>
                      <a:rPr lang="en-US" sz="1200" b="1" i="1">
                        <a:latin typeface="Cambria Math" panose="02040503050406030204" pitchFamily="18" charset="0"/>
                      </a:rPr>
                      <m:t>𝝍</m:t>
                    </m:r>
                  </m:oMath>
                </a14:m>
                <a:r>
                  <a:rPr lang="en-US" sz="1200" b="1" dirty="0"/>
                  <a:t> and </a:t>
                </a:r>
                <a14:m>
                  <m:oMath xmlns:m="http://schemas.openxmlformats.org/officeDocument/2006/math">
                    <m:r>
                      <a:rPr lang="en-US" sz="1200" b="1" i="1">
                        <a:latin typeface="Cambria Math" panose="02040503050406030204" pitchFamily="18" charset="0"/>
                      </a:rPr>
                      <m:t>𝝌</m:t>
                    </m:r>
                  </m:oMath>
                </a14:m>
                <a:r>
                  <a:rPr lang="en-US" sz="1200" b="1" dirty="0"/>
                  <a:t> is: </a:t>
                </a:r>
                <a14:m>
                  <m:oMath xmlns:m="http://schemas.openxmlformats.org/officeDocument/2006/math">
                    <m:r>
                      <a:rPr lang="en-US" sz="1200" b="1" i="1">
                        <a:latin typeface="Cambria Math" panose="02040503050406030204" pitchFamily="18" charset="0"/>
                      </a:rPr>
                      <m:t>𝝌</m:t>
                    </m:r>
                    <m:r>
                      <a:rPr lang="en-US" sz="1200" b="1" i="1">
                        <a:latin typeface="Cambria Math" panose="02040503050406030204" pitchFamily="18" charset="0"/>
                      </a:rPr>
                      <m:t>=</m:t>
                    </m:r>
                    <m:r>
                      <a:rPr lang="en-US" sz="1200" b="1" i="1">
                        <a:latin typeface="Cambria Math" panose="02040503050406030204" pitchFamily="18" charset="0"/>
                      </a:rPr>
                      <m:t>𝝅</m:t>
                    </m:r>
                    <m:r>
                      <a:rPr lang="en-US" sz="1200" b="1" i="1">
                        <a:latin typeface="Cambria Math" panose="02040503050406030204" pitchFamily="18" charset="0"/>
                      </a:rPr>
                      <m:t>−</m:t>
                    </m:r>
                    <m:r>
                      <a:rPr lang="en-US" sz="1200" b="1" i="1">
                        <a:latin typeface="Cambria Math" panose="02040503050406030204" pitchFamily="18" charset="0"/>
                      </a:rPr>
                      <m:t>𝟐</m:t>
                    </m:r>
                    <m:sSub>
                      <m:sSubPr>
                        <m:ctrlPr>
                          <a:rPr lang="en-US" sz="1200" b="1" i="1">
                            <a:latin typeface="Cambria Math" panose="02040503050406030204" pitchFamily="18" charset="0"/>
                          </a:rPr>
                        </m:ctrlPr>
                      </m:sSubPr>
                      <m:e>
                        <m:r>
                          <a:rPr lang="en-US" sz="1200" b="1" i="1">
                            <a:latin typeface="Cambria Math" panose="02040503050406030204" pitchFamily="18" charset="0"/>
                          </a:rPr>
                          <m:t>𝝍</m:t>
                        </m:r>
                      </m:e>
                      <m:sub>
                        <m:r>
                          <a:rPr lang="en-US" sz="1200" b="1" i="1">
                            <a:latin typeface="Cambria Math" panose="02040503050406030204" pitchFamily="18" charset="0"/>
                          </a:rPr>
                          <m:t>𝟎</m:t>
                        </m:r>
                      </m:sub>
                    </m:sSub>
                  </m:oMath>
                </a14:m>
                <a:r>
                  <a:rPr lang="en-US" sz="1200" b="1"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49542" y="1013958"/>
                <a:ext cx="5702618" cy="5386842"/>
              </a:xfrm>
              <a:blipFill>
                <a:blip r:embed="rId3"/>
                <a:stretch>
                  <a:fillRect l="-107" r="-428"/>
                </a:stretch>
              </a:blipFill>
            </p:spPr>
            <p:txBody>
              <a:bodyPr/>
              <a:lstStyle/>
              <a:p>
                <a:r>
                  <a:rPr lang="en-US">
                    <a:noFill/>
                  </a:rPr>
                  <a:t> </a:t>
                </a:r>
              </a:p>
            </p:txBody>
          </p:sp>
        </mc:Fallback>
      </mc:AlternateContent>
      <p:sp>
        <p:nvSpPr>
          <p:cNvPr id="5" name="Text Box 4">
            <a:extLst>
              <a:ext uri="{FF2B5EF4-FFF2-40B4-BE49-F238E27FC236}">
                <a16:creationId xmlns:a16="http://schemas.microsoft.com/office/drawing/2014/main" id="{E30A7EBE-5132-494D-AB8A-BD8D259AD636}"/>
              </a:ext>
            </a:extLst>
          </p:cNvPr>
          <p:cNvSpPr txBox="1">
            <a:spLocks noChangeArrowheads="1"/>
          </p:cNvSpPr>
          <p:nvPr/>
        </p:nvSpPr>
        <p:spPr bwMode="auto">
          <a:xfrm>
            <a:off x="17526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What goes into Trajectory Method Calculations???</a:t>
            </a:r>
          </a:p>
        </p:txBody>
      </p:sp>
      <p:sp>
        <p:nvSpPr>
          <p:cNvPr id="6" name="TextBox 5">
            <a:extLst>
              <a:ext uri="{FF2B5EF4-FFF2-40B4-BE49-F238E27FC236}">
                <a16:creationId xmlns:a16="http://schemas.microsoft.com/office/drawing/2014/main" id="{1E8509B6-0ADE-403A-8BF8-F01A3E3C5E63}"/>
              </a:ext>
            </a:extLst>
          </p:cNvPr>
          <p:cNvSpPr txBox="1"/>
          <p:nvPr/>
        </p:nvSpPr>
        <p:spPr>
          <a:xfrm>
            <a:off x="370522" y="6273225"/>
            <a:ext cx="8112824" cy="584775"/>
          </a:xfrm>
          <a:prstGeom prst="rect">
            <a:avLst/>
          </a:prstGeom>
          <a:noFill/>
        </p:spPr>
        <p:txBody>
          <a:bodyPr wrap="square" rtlCol="0">
            <a:spAutoFit/>
          </a:bodyPr>
          <a:lstStyle/>
          <a:p>
            <a:pPr>
              <a:buFont typeface="Arial" pitchFamily="34" charset="0"/>
              <a:buChar char="•"/>
            </a:pPr>
            <a:r>
              <a:rPr lang="en-US" sz="3200" b="1" i="1" dirty="0"/>
              <a:t>Very complex!! Needs to be done Numerically </a:t>
            </a:r>
          </a:p>
        </p:txBody>
      </p:sp>
    </p:spTree>
    <p:extLst>
      <p:ext uri="{BB962C8B-B14F-4D97-AF65-F5344CB8AC3E}">
        <p14:creationId xmlns:p14="http://schemas.microsoft.com/office/powerpoint/2010/main" val="2700308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7211"/>
            <a:ext cx="7772400" cy="4299190"/>
          </a:xfrm>
        </p:spPr>
        <p:txBody>
          <a:bodyPr>
            <a:normAutofit/>
          </a:bodyPr>
          <a:lstStyle/>
          <a:p>
            <a:r>
              <a:rPr lang="en-US" sz="1500" dirty="0"/>
              <a:t>Numerical Calculation of the Angular Deflection for an ion-induced dipole potential ~r</a:t>
            </a:r>
            <a:r>
              <a:rPr lang="en-US" sz="1500" baseline="30000" dirty="0"/>
              <a:t>-4</a:t>
            </a:r>
          </a:p>
        </p:txBody>
      </p:sp>
      <p:sp>
        <p:nvSpPr>
          <p:cNvPr id="5" name="TextBox 4"/>
          <p:cNvSpPr txBox="1"/>
          <p:nvPr/>
        </p:nvSpPr>
        <p:spPr>
          <a:xfrm>
            <a:off x="1246345" y="5561842"/>
            <a:ext cx="8320177" cy="276999"/>
          </a:xfrm>
          <a:prstGeom prst="rect">
            <a:avLst/>
          </a:prstGeom>
          <a:noFill/>
        </p:spPr>
        <p:txBody>
          <a:bodyPr wrap="square" rIns="0" rtlCol="0">
            <a:spAutoFit/>
          </a:bodyPr>
          <a:lstStyle/>
          <a:p>
            <a:r>
              <a:rPr lang="en-US" sz="1200" b="1" dirty="0"/>
              <a:t>Deflection angle as a function of apsidal potential for Grazing Molecules</a:t>
            </a:r>
            <a:endParaRPr lang="en-US" sz="1200" dirty="0"/>
          </a:p>
        </p:txBody>
      </p:sp>
      <p:pic>
        <p:nvPicPr>
          <p:cNvPr id="6" name="Picture 2" descr="D:\Trabajo\AST paper\Computational Physics paper\Figures\Figure 7.tif"/>
          <p:cNvPicPr>
            <a:picLocks noChangeAspect="1" noChangeArrowheads="1"/>
          </p:cNvPicPr>
          <p:nvPr/>
        </p:nvPicPr>
        <p:blipFill>
          <a:blip r:embed="rId2" cstate="print"/>
          <a:srcRect/>
          <a:stretch>
            <a:fillRect/>
          </a:stretch>
        </p:blipFill>
        <p:spPr bwMode="auto">
          <a:xfrm>
            <a:off x="2083278" y="1869929"/>
            <a:ext cx="4219396" cy="3551416"/>
          </a:xfrm>
          <a:prstGeom prst="rect">
            <a:avLst/>
          </a:prstGeom>
          <a:noFill/>
        </p:spPr>
      </p:pic>
    </p:spTree>
    <p:extLst>
      <p:ext uri="{BB962C8B-B14F-4D97-AF65-F5344CB8AC3E}">
        <p14:creationId xmlns:p14="http://schemas.microsoft.com/office/powerpoint/2010/main" val="356304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09501" y="1462554"/>
            <a:ext cx="7439297" cy="646331"/>
          </a:xfrm>
          <a:prstGeom prst="rect">
            <a:avLst/>
          </a:prstGeom>
          <a:noFill/>
        </p:spPr>
        <p:txBody>
          <a:bodyPr wrap="square" rtlCol="0">
            <a:spAutoFit/>
          </a:bodyPr>
          <a:lstStyle/>
          <a:p>
            <a:pPr>
              <a:buFont typeface="Arial" pitchFamily="34" charset="0"/>
              <a:buChar char="•"/>
            </a:pPr>
            <a:r>
              <a:rPr lang="en-US" b="1" dirty="0"/>
              <a:t>LIMITATIONS OF THE TRAJECTORY METHOD</a:t>
            </a:r>
            <a:r>
              <a:rPr lang="en-US" dirty="0"/>
              <a:t>:</a:t>
            </a:r>
          </a:p>
          <a:p>
            <a:pPr>
              <a:buFont typeface="Arial" pitchFamily="34" charset="0"/>
              <a:buChar char="•"/>
            </a:pPr>
            <a:endParaRPr lang="en-US" dirty="0"/>
          </a:p>
        </p:txBody>
      </p:sp>
      <p:sp>
        <p:nvSpPr>
          <p:cNvPr id="1024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099" name="Equation" r:id="rId3" imgW="114120" imgH="215640" progId="Equation.3">
                  <p:embed/>
                </p:oleObj>
              </mc:Choice>
              <mc:Fallback>
                <p:oleObj name="Equation" r:id="rId3" imgW="114120" imgH="215640" progId="Equation.3">
                  <p:embed/>
                  <p:pic>
                    <p:nvPicPr>
                      <p:cNvPr id="18"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 Box 4">
            <a:extLst>
              <a:ext uri="{FF2B5EF4-FFF2-40B4-BE49-F238E27FC236}">
                <a16:creationId xmlns:a16="http://schemas.microsoft.com/office/drawing/2014/main" id="{0F35F45C-06EA-4C7D-8DE9-DFB8F2E6D0D2}"/>
              </a:ext>
            </a:extLst>
          </p:cNvPr>
          <p:cNvSpPr txBox="1">
            <a:spLocks noChangeArrowheads="1"/>
          </p:cNvSpPr>
          <p:nvPr/>
        </p:nvSpPr>
        <p:spPr bwMode="auto">
          <a:xfrm>
            <a:off x="17526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What goes into Trajectory Method Calculations???</a:t>
            </a:r>
          </a:p>
        </p:txBody>
      </p:sp>
      <p:sp>
        <p:nvSpPr>
          <p:cNvPr id="20" name="TextBox 19">
            <a:extLst>
              <a:ext uri="{FF2B5EF4-FFF2-40B4-BE49-F238E27FC236}">
                <a16:creationId xmlns:a16="http://schemas.microsoft.com/office/drawing/2014/main" id="{A6AF548B-0388-48DB-B14D-BF6C0A575ADF}"/>
              </a:ext>
            </a:extLst>
          </p:cNvPr>
          <p:cNvSpPr txBox="1"/>
          <p:nvPr/>
        </p:nvSpPr>
        <p:spPr>
          <a:xfrm>
            <a:off x="909501" y="2007919"/>
            <a:ext cx="7439297" cy="4801314"/>
          </a:xfrm>
          <a:prstGeom prst="rect">
            <a:avLst/>
          </a:prstGeom>
          <a:noFill/>
        </p:spPr>
        <p:txBody>
          <a:bodyPr wrap="square" rtlCol="0">
            <a:spAutoFit/>
          </a:bodyPr>
          <a:lstStyle/>
          <a:p>
            <a:pPr>
              <a:buFont typeface="Arial" pitchFamily="34" charset="0"/>
              <a:buChar char="•"/>
            </a:pPr>
            <a:r>
              <a:rPr lang="en-US" dirty="0"/>
              <a:t>Does not work for </a:t>
            </a:r>
            <a:r>
              <a:rPr lang="en-US" b="1" dirty="0"/>
              <a:t>high Velocities </a:t>
            </a:r>
            <a:r>
              <a:rPr lang="en-US" dirty="0"/>
              <a:t>of the ion. The reason is the linearization used in the equations.</a:t>
            </a:r>
          </a:p>
          <a:p>
            <a:pPr>
              <a:buFont typeface="Arial" pitchFamily="34" charset="0"/>
              <a:buChar char="•"/>
            </a:pPr>
            <a:endParaRPr lang="en-US" dirty="0"/>
          </a:p>
          <a:p>
            <a:pPr>
              <a:buFont typeface="Arial" pitchFamily="34" charset="0"/>
              <a:buChar char="•"/>
            </a:pPr>
            <a:r>
              <a:rPr lang="en-US" dirty="0"/>
              <a:t>Does not work with </a:t>
            </a:r>
            <a:r>
              <a:rPr lang="en-US" b="1" dirty="0"/>
              <a:t>preferred orientations</a:t>
            </a:r>
            <a:r>
              <a:rPr lang="en-US" dirty="0"/>
              <a:t>. The reason is that we are assuming all directions are equally probable.</a:t>
            </a:r>
          </a:p>
          <a:p>
            <a:pPr>
              <a:buFont typeface="Arial" pitchFamily="34" charset="0"/>
              <a:buChar char="•"/>
            </a:pPr>
            <a:endParaRPr lang="en-US" dirty="0"/>
          </a:p>
          <a:p>
            <a:pPr>
              <a:buFont typeface="Arial" pitchFamily="34" charset="0"/>
              <a:buChar char="•"/>
            </a:pPr>
            <a:r>
              <a:rPr lang="en-US" b="1" dirty="0"/>
              <a:t>Velocity</a:t>
            </a:r>
            <a:r>
              <a:rPr lang="en-US" dirty="0"/>
              <a:t> of ion is assumed </a:t>
            </a:r>
            <a:r>
              <a:rPr lang="en-US" b="1" dirty="0"/>
              <a:t>constant</a:t>
            </a:r>
            <a:r>
              <a:rPr lang="en-US" dirty="0"/>
              <a:t> on average. This is not true in general.</a:t>
            </a:r>
          </a:p>
          <a:p>
            <a:pPr>
              <a:buFont typeface="Arial" pitchFamily="34" charset="0"/>
              <a:buChar char="•"/>
            </a:pPr>
            <a:endParaRPr lang="en-US" dirty="0"/>
          </a:p>
          <a:p>
            <a:pPr>
              <a:buFont typeface="Arial" pitchFamily="34" charset="0"/>
              <a:buChar char="•"/>
            </a:pPr>
            <a:r>
              <a:rPr lang="en-US" b="1" dirty="0"/>
              <a:t>Numerical assumptions </a:t>
            </a:r>
            <a:r>
              <a:rPr lang="en-US" dirty="0"/>
              <a:t>have to be used to calculate the deflection:</a:t>
            </a:r>
          </a:p>
          <a:p>
            <a:pPr>
              <a:buFont typeface="Arial" pitchFamily="34" charset="0"/>
              <a:buChar char="•"/>
            </a:pPr>
            <a:endParaRPr lang="en-US" dirty="0"/>
          </a:p>
          <a:p>
            <a:pPr marL="800100" lvl="1" indent="-342900">
              <a:buFont typeface="Arial" panose="020B0604020202020204" pitchFamily="34" charset="0"/>
              <a:buChar char="•"/>
            </a:pPr>
            <a:r>
              <a:rPr lang="en-US" dirty="0"/>
              <a:t>All atoms are fixed in space.</a:t>
            </a:r>
          </a:p>
          <a:p>
            <a:pPr marL="800100" lvl="1" indent="-342900">
              <a:buFont typeface="Arial" panose="020B0604020202020204" pitchFamily="34" charset="0"/>
              <a:buChar char="•"/>
            </a:pPr>
            <a:r>
              <a:rPr lang="en-US" dirty="0"/>
              <a:t>Not all potentials are always taken into account (ion quadrupole).</a:t>
            </a:r>
          </a:p>
          <a:p>
            <a:pPr marL="800100" lvl="1" indent="-342900">
              <a:buFont typeface="Arial" panose="020B0604020202020204" pitchFamily="34" charset="0"/>
              <a:buChar char="•"/>
            </a:pPr>
            <a:r>
              <a:rPr lang="en-US" dirty="0"/>
              <a:t>Collisions might be specular and elastic or diffuse and inelastic.</a:t>
            </a:r>
          </a:p>
          <a:p>
            <a:pPr marL="800100" lvl="1" indent="-342900">
              <a:buFont typeface="Arial" panose="020B0604020202020204" pitchFamily="34" charset="0"/>
              <a:buChar char="•"/>
            </a:pPr>
            <a:r>
              <a:rPr lang="en-US" dirty="0"/>
              <a:t>If you want a more accurate calculations, it requires more time.</a:t>
            </a:r>
          </a:p>
          <a:p>
            <a:pPr marL="800100" lvl="1" indent="-342900">
              <a:buFont typeface="Arial" panose="020B0604020202020204" pitchFamily="34" charset="0"/>
              <a:buChar char="•"/>
            </a:pPr>
            <a:r>
              <a:rPr lang="en-US" dirty="0"/>
              <a:t>Difficulty understanding how the relative velocities affect the deflection angles.</a:t>
            </a:r>
          </a:p>
          <a:p>
            <a:pPr>
              <a:buFont typeface="Arial" pitchFamily="34" charset="0"/>
              <a:buChar char="•"/>
            </a:pPr>
            <a:endParaRPr lang="en-US" dirty="0"/>
          </a:p>
        </p:txBody>
      </p:sp>
    </p:spTree>
    <p:extLst>
      <p:ext uri="{BB962C8B-B14F-4D97-AF65-F5344CB8AC3E}">
        <p14:creationId xmlns:p14="http://schemas.microsoft.com/office/powerpoint/2010/main" val="1662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52600" y="457200"/>
            <a:ext cx="5943600" cy="338554"/>
          </a:xfrm>
          <a:prstGeom prst="rect">
            <a:avLst/>
          </a:prstGeom>
          <a:noFill/>
          <a:ln w="9525">
            <a:noFill/>
            <a:miter lim="800000"/>
            <a:headEnd/>
            <a:tailEnd/>
          </a:ln>
          <a:effectLst/>
        </p:spPr>
        <p:txBody>
          <a:bodyPr wrap="square">
            <a:spAutoFit/>
          </a:bodyPr>
          <a:lstStyle/>
          <a:p>
            <a:pPr>
              <a:spcBef>
                <a:spcPct val="50000"/>
              </a:spcBef>
            </a:pPr>
            <a:r>
              <a:rPr lang="en-US" sz="1600" b="1" i="1" dirty="0"/>
              <a:t>Calculation Methods with Energy </a:t>
            </a:r>
            <a:r>
              <a:rPr lang="en-US" sz="1600" b="1" i="1" dirty="0" err="1"/>
              <a:t>Accom</a:t>
            </a:r>
            <a:r>
              <a:rPr lang="en-US" sz="1600" b="1" i="1" dirty="0"/>
              <a:t>.:  </a:t>
            </a:r>
            <a:r>
              <a:rPr lang="en-US" sz="1600" b="1" i="1" dirty="0" err="1"/>
              <a:t>IMoS</a:t>
            </a:r>
            <a:endParaRPr lang="en-US" sz="1600" b="1" i="1" dirty="0"/>
          </a:p>
        </p:txBody>
      </p:sp>
      <p:sp>
        <p:nvSpPr>
          <p:cNvPr id="5" name="Text Box 4"/>
          <p:cNvSpPr txBox="1">
            <a:spLocks noChangeArrowheads="1"/>
          </p:cNvSpPr>
          <p:nvPr/>
        </p:nvSpPr>
        <p:spPr bwMode="auto">
          <a:xfrm>
            <a:off x="685800" y="1066800"/>
            <a:ext cx="7391400" cy="1077218"/>
          </a:xfrm>
          <a:prstGeom prst="rect">
            <a:avLst/>
          </a:prstGeom>
          <a:noFill/>
          <a:ln w="9525">
            <a:noFill/>
            <a:miter lim="800000"/>
            <a:headEnd/>
            <a:tailEnd/>
          </a:ln>
          <a:effectLst/>
        </p:spPr>
        <p:txBody>
          <a:bodyPr wrap="square">
            <a:spAutoFit/>
          </a:bodyPr>
          <a:lstStyle/>
          <a:p>
            <a:pPr>
              <a:spcBef>
                <a:spcPct val="50000"/>
              </a:spcBef>
            </a:pPr>
            <a:r>
              <a:rPr lang="en-US" sz="3200" b="1" i="1" dirty="0"/>
              <a:t>“</a:t>
            </a:r>
            <a:r>
              <a:rPr lang="en-US" sz="3200" b="1" i="1" dirty="0" err="1"/>
              <a:t>I”on</a:t>
            </a:r>
            <a:r>
              <a:rPr lang="en-US" sz="3200" b="1" i="1" dirty="0"/>
              <a:t> “</a:t>
            </a:r>
            <a:r>
              <a:rPr lang="en-US" sz="3200" b="1" i="1" dirty="0" err="1"/>
              <a:t>Mo”bility</a:t>
            </a:r>
            <a:r>
              <a:rPr lang="en-US" sz="3200" b="1" i="1" dirty="0"/>
              <a:t> “</a:t>
            </a:r>
            <a:r>
              <a:rPr lang="en-US" sz="3200" b="1" i="1" dirty="0" err="1"/>
              <a:t>S”pectrometry</a:t>
            </a:r>
            <a:r>
              <a:rPr lang="en-US" sz="3200" b="1" i="1" dirty="0"/>
              <a:t> Software Package</a:t>
            </a:r>
          </a:p>
        </p:txBody>
      </p:sp>
      <p:pic>
        <p:nvPicPr>
          <p:cNvPr id="44034" name="Picture 2"/>
          <p:cNvPicPr>
            <a:picLocks noChangeAspect="1" noChangeArrowheads="1"/>
          </p:cNvPicPr>
          <p:nvPr/>
        </p:nvPicPr>
        <p:blipFill>
          <a:blip r:embed="rId2" cstate="print"/>
          <a:srcRect/>
          <a:stretch>
            <a:fillRect/>
          </a:stretch>
        </p:blipFill>
        <p:spPr bwMode="auto">
          <a:xfrm>
            <a:off x="228600" y="1676400"/>
            <a:ext cx="8697326" cy="4772025"/>
          </a:xfrm>
          <a:prstGeom prst="rect">
            <a:avLst/>
          </a:prstGeom>
          <a:noFill/>
          <a:ln w="9525">
            <a:noFill/>
            <a:miter lim="800000"/>
            <a:headEnd/>
            <a:tailEnd/>
          </a:ln>
        </p:spPr>
      </p:pic>
    </p:spTree>
    <p:extLst>
      <p:ext uri="{BB962C8B-B14F-4D97-AF65-F5344CB8AC3E}">
        <p14:creationId xmlns:p14="http://schemas.microsoft.com/office/powerpoint/2010/main" val="3163650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526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What goes into CCS calculations?</a:t>
            </a:r>
          </a:p>
        </p:txBody>
      </p:sp>
      <p:sp>
        <p:nvSpPr>
          <p:cNvPr id="6" name="TextBox 5"/>
          <p:cNvSpPr txBox="1"/>
          <p:nvPr/>
        </p:nvSpPr>
        <p:spPr>
          <a:xfrm>
            <a:off x="1278555" y="869145"/>
            <a:ext cx="7162799" cy="1569660"/>
          </a:xfrm>
          <a:prstGeom prst="rect">
            <a:avLst/>
          </a:prstGeom>
          <a:noFill/>
        </p:spPr>
        <p:txBody>
          <a:bodyPr wrap="square" rtlCol="0">
            <a:spAutoFit/>
          </a:bodyPr>
          <a:lstStyle/>
          <a:p>
            <a:pPr>
              <a:buFont typeface="Arial" pitchFamily="34" charset="0"/>
              <a:buChar char="•"/>
            </a:pPr>
            <a:r>
              <a:rPr lang="en-US" sz="2400" b="1" i="1" dirty="0"/>
              <a:t>Input</a:t>
            </a:r>
          </a:p>
          <a:p>
            <a:pPr lvl="1">
              <a:buFont typeface="Arial" pitchFamily="34" charset="0"/>
              <a:buChar char="•"/>
            </a:pPr>
            <a:r>
              <a:rPr lang="en-US" b="1" i="1" dirty="0"/>
              <a:t>File may be .</a:t>
            </a:r>
            <a:r>
              <a:rPr lang="en-US" b="1" i="1" dirty="0" err="1"/>
              <a:t>mfj</a:t>
            </a:r>
            <a:r>
              <a:rPr lang="en-US" b="1" i="1" dirty="0"/>
              <a:t> (MOBCAL) or .</a:t>
            </a:r>
            <a:r>
              <a:rPr lang="en-US" b="1" i="1" dirty="0" err="1"/>
              <a:t>mfj</a:t>
            </a:r>
            <a:r>
              <a:rPr lang="en-US" b="1" i="1" dirty="0"/>
              <a:t>, .</a:t>
            </a:r>
            <a:r>
              <a:rPr lang="en-US" b="1" i="1" dirty="0" err="1"/>
              <a:t>pdb</a:t>
            </a:r>
            <a:r>
              <a:rPr lang="en-US" b="1" i="1" dirty="0"/>
              <a:t>, .</a:t>
            </a:r>
            <a:r>
              <a:rPr lang="en-US" b="1" i="1" dirty="0" err="1"/>
              <a:t>xlsx</a:t>
            </a:r>
            <a:r>
              <a:rPr lang="en-US" b="1" i="1" dirty="0"/>
              <a:t>, … (</a:t>
            </a:r>
            <a:r>
              <a:rPr lang="en-US" b="1" i="1" dirty="0" err="1"/>
              <a:t>IMoS</a:t>
            </a:r>
            <a:r>
              <a:rPr lang="en-US" b="1" i="1" dirty="0"/>
              <a:t>)</a:t>
            </a:r>
          </a:p>
          <a:p>
            <a:pPr lvl="1">
              <a:buFont typeface="Arial" pitchFamily="34" charset="0"/>
              <a:buChar char="•"/>
            </a:pPr>
            <a:r>
              <a:rPr lang="en-US" b="1" i="1" dirty="0"/>
              <a:t>Structure (Taken from DFT, MD, …)</a:t>
            </a:r>
          </a:p>
          <a:p>
            <a:pPr lvl="1">
              <a:buFont typeface="Arial" pitchFamily="34" charset="0"/>
              <a:buChar char="•"/>
            </a:pPr>
            <a:r>
              <a:rPr lang="en-US" b="1" i="1" dirty="0"/>
              <a:t>It may contain partial charges or a centered charge</a:t>
            </a:r>
          </a:p>
          <a:p>
            <a:pPr lvl="1">
              <a:buFont typeface="Arial" pitchFamily="34" charset="0"/>
              <a:buChar char="•"/>
            </a:pPr>
            <a:endParaRPr lang="en-US" dirty="0"/>
          </a:p>
        </p:txBody>
      </p:sp>
      <p:pic>
        <p:nvPicPr>
          <p:cNvPr id="2" name="Picture 1"/>
          <p:cNvPicPr>
            <a:picLocks noChangeAspect="1"/>
          </p:cNvPicPr>
          <p:nvPr/>
        </p:nvPicPr>
        <p:blipFill rotWithShape="1">
          <a:blip r:embed="rId2"/>
          <a:srcRect l="1475" t="13755"/>
          <a:stretch/>
        </p:blipFill>
        <p:spPr>
          <a:xfrm>
            <a:off x="388008" y="2406286"/>
            <a:ext cx="8533355" cy="4451714"/>
          </a:xfrm>
          <a:prstGeom prst="rect">
            <a:avLst/>
          </a:prstGeom>
        </p:spPr>
      </p:pic>
      <p:sp>
        <p:nvSpPr>
          <p:cNvPr id="13" name="Rectangle 12"/>
          <p:cNvSpPr/>
          <p:nvPr/>
        </p:nvSpPr>
        <p:spPr>
          <a:xfrm>
            <a:off x="357654" y="2087199"/>
            <a:ext cx="2937083" cy="439743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325091" y="2094808"/>
            <a:ext cx="966035" cy="43974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11086" y="2087199"/>
            <a:ext cx="1019793" cy="4412649"/>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413247" y="2079591"/>
            <a:ext cx="1259761" cy="4397432"/>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89026" y="2122102"/>
            <a:ext cx="2107242" cy="369332"/>
          </a:xfrm>
          <a:prstGeom prst="rect">
            <a:avLst/>
          </a:prstGeom>
          <a:noFill/>
        </p:spPr>
        <p:txBody>
          <a:bodyPr wrap="square" rtlCol="0">
            <a:spAutoFit/>
          </a:bodyPr>
          <a:lstStyle/>
          <a:p>
            <a:r>
              <a:rPr lang="en-US" b="1" i="1" dirty="0">
                <a:solidFill>
                  <a:schemeClr val="accent1"/>
                </a:solidFill>
              </a:rPr>
              <a:t>X, Y and Z </a:t>
            </a:r>
            <a:r>
              <a:rPr lang="en-US" b="1" i="1" dirty="0" err="1">
                <a:solidFill>
                  <a:schemeClr val="accent1"/>
                </a:solidFill>
              </a:rPr>
              <a:t>Coord</a:t>
            </a:r>
            <a:endParaRPr lang="en-US" b="1" i="1" dirty="0">
              <a:solidFill>
                <a:schemeClr val="accent1"/>
              </a:solidFill>
            </a:endParaRPr>
          </a:p>
        </p:txBody>
      </p:sp>
      <p:sp>
        <p:nvSpPr>
          <p:cNvPr id="18" name="TextBox 17"/>
          <p:cNvSpPr txBox="1"/>
          <p:nvPr/>
        </p:nvSpPr>
        <p:spPr>
          <a:xfrm>
            <a:off x="3264384" y="2115639"/>
            <a:ext cx="2107242" cy="369332"/>
          </a:xfrm>
          <a:prstGeom prst="rect">
            <a:avLst/>
          </a:prstGeom>
          <a:noFill/>
        </p:spPr>
        <p:txBody>
          <a:bodyPr wrap="square" rtlCol="0">
            <a:spAutoFit/>
          </a:bodyPr>
          <a:lstStyle/>
          <a:p>
            <a:r>
              <a:rPr lang="en-US" b="1" i="1" dirty="0" err="1">
                <a:solidFill>
                  <a:srgbClr val="FF0000"/>
                </a:solidFill>
              </a:rPr>
              <a:t>VdW</a:t>
            </a:r>
            <a:r>
              <a:rPr lang="en-US" b="1" i="1" dirty="0">
                <a:solidFill>
                  <a:srgbClr val="FF0000"/>
                </a:solidFill>
              </a:rPr>
              <a:t> radii</a:t>
            </a:r>
          </a:p>
        </p:txBody>
      </p:sp>
      <p:sp>
        <p:nvSpPr>
          <p:cNvPr id="19" name="TextBox 18"/>
          <p:cNvSpPr txBox="1"/>
          <p:nvPr/>
        </p:nvSpPr>
        <p:spPr>
          <a:xfrm>
            <a:off x="4306005" y="2115639"/>
            <a:ext cx="1555150" cy="369332"/>
          </a:xfrm>
          <a:prstGeom prst="rect">
            <a:avLst/>
          </a:prstGeom>
          <a:noFill/>
        </p:spPr>
        <p:txBody>
          <a:bodyPr wrap="square" rtlCol="0">
            <a:spAutoFit/>
          </a:bodyPr>
          <a:lstStyle/>
          <a:p>
            <a:r>
              <a:rPr lang="en-US" b="1" i="1" dirty="0">
                <a:solidFill>
                  <a:schemeClr val="accent6"/>
                </a:solidFill>
              </a:rPr>
              <a:t>P. Charge</a:t>
            </a:r>
          </a:p>
        </p:txBody>
      </p:sp>
      <p:sp>
        <p:nvSpPr>
          <p:cNvPr id="20" name="TextBox 19"/>
          <p:cNvSpPr txBox="1"/>
          <p:nvPr/>
        </p:nvSpPr>
        <p:spPr>
          <a:xfrm>
            <a:off x="6427915" y="2108851"/>
            <a:ext cx="1555150" cy="369332"/>
          </a:xfrm>
          <a:prstGeom prst="rect">
            <a:avLst/>
          </a:prstGeom>
          <a:noFill/>
        </p:spPr>
        <p:txBody>
          <a:bodyPr wrap="square" rtlCol="0">
            <a:spAutoFit/>
          </a:bodyPr>
          <a:lstStyle/>
          <a:p>
            <a:r>
              <a:rPr lang="en-US" b="1" i="1" dirty="0">
                <a:solidFill>
                  <a:schemeClr val="accent4"/>
                </a:solidFill>
              </a:rPr>
              <a:t>Atom label</a:t>
            </a:r>
          </a:p>
        </p:txBody>
      </p:sp>
    </p:spTree>
    <p:extLst>
      <p:ext uri="{BB962C8B-B14F-4D97-AF65-F5344CB8AC3E}">
        <p14:creationId xmlns:p14="http://schemas.microsoft.com/office/powerpoint/2010/main" val="3920305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8555" y="869145"/>
            <a:ext cx="7162799" cy="738664"/>
          </a:xfrm>
          <a:prstGeom prst="rect">
            <a:avLst/>
          </a:prstGeom>
          <a:noFill/>
        </p:spPr>
        <p:txBody>
          <a:bodyPr wrap="square" rtlCol="0">
            <a:spAutoFit/>
          </a:bodyPr>
          <a:lstStyle/>
          <a:p>
            <a:pPr>
              <a:buFont typeface="Arial" pitchFamily="34" charset="0"/>
              <a:buChar char="•"/>
            </a:pPr>
            <a:r>
              <a:rPr lang="en-US" sz="2400" b="1" i="1" dirty="0"/>
              <a:t>Control File</a:t>
            </a:r>
          </a:p>
          <a:p>
            <a:pPr lvl="1">
              <a:buFont typeface="Arial" pitchFamily="34" charset="0"/>
              <a:buChar char="•"/>
            </a:pPr>
            <a:r>
              <a:rPr lang="en-US" b="1" i="1" dirty="0" err="1"/>
              <a:t>Mobcal.run</a:t>
            </a:r>
            <a:r>
              <a:rPr lang="en-US" b="1" i="1" dirty="0"/>
              <a:t> or </a:t>
            </a:r>
            <a:r>
              <a:rPr lang="en-US" b="1" i="1" dirty="0" err="1"/>
              <a:t>IMoS.cla</a:t>
            </a:r>
            <a:endParaRPr lang="en-US" dirty="0"/>
          </a:p>
        </p:txBody>
      </p:sp>
      <p:pic>
        <p:nvPicPr>
          <p:cNvPr id="3" name="Picture 2"/>
          <p:cNvPicPr>
            <a:picLocks noChangeAspect="1"/>
          </p:cNvPicPr>
          <p:nvPr/>
        </p:nvPicPr>
        <p:blipFill>
          <a:blip r:embed="rId2"/>
          <a:stretch>
            <a:fillRect/>
          </a:stretch>
        </p:blipFill>
        <p:spPr>
          <a:xfrm>
            <a:off x="1278555" y="1681200"/>
            <a:ext cx="4933549" cy="4836373"/>
          </a:xfrm>
          <a:prstGeom prst="rect">
            <a:avLst/>
          </a:prstGeom>
        </p:spPr>
      </p:pic>
      <p:sp>
        <p:nvSpPr>
          <p:cNvPr id="7" name="Text Box 4"/>
          <p:cNvSpPr txBox="1">
            <a:spLocks noChangeArrowheads="1"/>
          </p:cNvSpPr>
          <p:nvPr/>
        </p:nvSpPr>
        <p:spPr bwMode="auto">
          <a:xfrm>
            <a:off x="17526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What goes into CCS calculations?</a:t>
            </a:r>
          </a:p>
        </p:txBody>
      </p:sp>
      <p:sp>
        <p:nvSpPr>
          <p:cNvPr id="5" name="Right Brace 4"/>
          <p:cNvSpPr/>
          <p:nvPr/>
        </p:nvSpPr>
        <p:spPr>
          <a:xfrm>
            <a:off x="6380546" y="1748590"/>
            <a:ext cx="164633" cy="545431"/>
          </a:xfrm>
          <a:prstGeom prst="rightBrace">
            <a:avLst>
              <a:gd name="adj1" fmla="val 40388"/>
              <a:gd name="adj2" fmla="val 50000"/>
            </a:avLst>
          </a:pr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ight Brace 7"/>
          <p:cNvSpPr/>
          <p:nvPr/>
        </p:nvSpPr>
        <p:spPr>
          <a:xfrm>
            <a:off x="3444841" y="2759242"/>
            <a:ext cx="84422" cy="962526"/>
          </a:xfrm>
          <a:prstGeom prst="rightBrace">
            <a:avLst>
              <a:gd name="adj1" fmla="val 40388"/>
              <a:gd name="adj2" fmla="val 50000"/>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3336355" y="3858125"/>
            <a:ext cx="273119" cy="893177"/>
          </a:xfrm>
          <a:prstGeom prst="rightBrace">
            <a:avLst>
              <a:gd name="adj1" fmla="val 40388"/>
              <a:gd name="adj2" fmla="val 50000"/>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p:cNvSpPr/>
          <p:nvPr/>
        </p:nvSpPr>
        <p:spPr>
          <a:xfrm>
            <a:off x="2510590" y="4820653"/>
            <a:ext cx="120315" cy="513347"/>
          </a:xfrm>
          <a:prstGeom prst="rightBrace">
            <a:avLst>
              <a:gd name="adj1" fmla="val 40388"/>
              <a:gd name="adj2" fmla="val 50000"/>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Right Brace 10"/>
          <p:cNvSpPr/>
          <p:nvPr/>
        </p:nvSpPr>
        <p:spPr>
          <a:xfrm>
            <a:off x="2764454" y="5465176"/>
            <a:ext cx="226992" cy="502487"/>
          </a:xfrm>
          <a:prstGeom prst="rightBrace">
            <a:avLst>
              <a:gd name="adj1" fmla="val 40388"/>
              <a:gd name="adj2" fmla="val 50000"/>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a:off x="2510589" y="6080675"/>
            <a:ext cx="205331" cy="368252"/>
          </a:xfrm>
          <a:prstGeom prst="rightBrace">
            <a:avLst>
              <a:gd name="adj1" fmla="val 40388"/>
              <a:gd name="adj2" fmla="val 50000"/>
            </a:avLst>
          </a:prstGeom>
          <a:ln w="3810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7009596" y="1559640"/>
            <a:ext cx="1685225" cy="923330"/>
          </a:xfrm>
          <a:prstGeom prst="rect">
            <a:avLst/>
          </a:prstGeom>
          <a:noFill/>
        </p:spPr>
        <p:txBody>
          <a:bodyPr wrap="square" rtlCol="0">
            <a:spAutoFit/>
          </a:bodyPr>
          <a:lstStyle/>
          <a:p>
            <a:r>
              <a:rPr lang="en-US" b="1" i="1" dirty="0">
                <a:solidFill>
                  <a:srgbClr val="00B0F0"/>
                </a:solidFill>
              </a:rPr>
              <a:t>Input File</a:t>
            </a:r>
          </a:p>
          <a:p>
            <a:r>
              <a:rPr lang="en-US" b="1" i="1" dirty="0">
                <a:solidFill>
                  <a:srgbClr val="00B0F0"/>
                </a:solidFill>
              </a:rPr>
              <a:t>Output File</a:t>
            </a:r>
          </a:p>
          <a:p>
            <a:r>
              <a:rPr lang="en-US" b="1" i="1" dirty="0">
                <a:solidFill>
                  <a:srgbClr val="00B0F0"/>
                </a:solidFill>
              </a:rPr>
              <a:t>Gas (L-J table)</a:t>
            </a:r>
          </a:p>
        </p:txBody>
      </p:sp>
      <p:sp>
        <p:nvSpPr>
          <p:cNvPr id="14" name="TextBox 13"/>
          <p:cNvSpPr txBox="1"/>
          <p:nvPr/>
        </p:nvSpPr>
        <p:spPr>
          <a:xfrm>
            <a:off x="3817217" y="2826965"/>
            <a:ext cx="1515979" cy="646331"/>
          </a:xfrm>
          <a:prstGeom prst="rect">
            <a:avLst/>
          </a:prstGeom>
          <a:noFill/>
        </p:spPr>
        <p:txBody>
          <a:bodyPr wrap="square" rtlCol="0">
            <a:spAutoFit/>
          </a:bodyPr>
          <a:lstStyle/>
          <a:p>
            <a:r>
              <a:rPr lang="en-US" b="1" i="1" dirty="0">
                <a:solidFill>
                  <a:schemeClr val="accent4">
                    <a:lumMod val="60000"/>
                    <a:lumOff val="40000"/>
                  </a:schemeClr>
                </a:solidFill>
              </a:rPr>
              <a:t>Gas &amp; Ion Parameters</a:t>
            </a:r>
          </a:p>
        </p:txBody>
      </p:sp>
      <p:sp>
        <p:nvSpPr>
          <p:cNvPr id="15" name="TextBox 14"/>
          <p:cNvSpPr txBox="1"/>
          <p:nvPr/>
        </p:nvSpPr>
        <p:spPr>
          <a:xfrm>
            <a:off x="3934922" y="3814805"/>
            <a:ext cx="1515979" cy="923330"/>
          </a:xfrm>
          <a:prstGeom prst="rect">
            <a:avLst/>
          </a:prstGeom>
          <a:noFill/>
        </p:spPr>
        <p:txBody>
          <a:bodyPr wrap="square" rtlCol="0">
            <a:spAutoFit/>
          </a:bodyPr>
          <a:lstStyle/>
          <a:p>
            <a:r>
              <a:rPr lang="en-US" b="1" i="1" dirty="0">
                <a:solidFill>
                  <a:srgbClr val="FF0000"/>
                </a:solidFill>
              </a:rPr>
              <a:t>Mobility Calculation Parameters</a:t>
            </a:r>
          </a:p>
        </p:txBody>
      </p:sp>
      <p:sp>
        <p:nvSpPr>
          <p:cNvPr id="16" name="TextBox 15"/>
          <p:cNvSpPr txBox="1"/>
          <p:nvPr/>
        </p:nvSpPr>
        <p:spPr>
          <a:xfrm>
            <a:off x="2935202" y="4902063"/>
            <a:ext cx="2972605" cy="369332"/>
          </a:xfrm>
          <a:prstGeom prst="rect">
            <a:avLst/>
          </a:prstGeom>
          <a:noFill/>
        </p:spPr>
        <p:txBody>
          <a:bodyPr wrap="square" rtlCol="0">
            <a:spAutoFit/>
          </a:bodyPr>
          <a:lstStyle/>
          <a:p>
            <a:r>
              <a:rPr lang="en-US" b="1" i="1" dirty="0">
                <a:solidFill>
                  <a:schemeClr val="accent6"/>
                </a:solidFill>
              </a:rPr>
              <a:t>Calculation Methods</a:t>
            </a:r>
          </a:p>
        </p:txBody>
      </p:sp>
      <p:sp>
        <p:nvSpPr>
          <p:cNvPr id="17" name="TextBox 16"/>
          <p:cNvSpPr txBox="1"/>
          <p:nvPr/>
        </p:nvSpPr>
        <p:spPr>
          <a:xfrm>
            <a:off x="3206610" y="5489164"/>
            <a:ext cx="2972605" cy="369332"/>
          </a:xfrm>
          <a:prstGeom prst="rect">
            <a:avLst/>
          </a:prstGeom>
          <a:noFill/>
        </p:spPr>
        <p:txBody>
          <a:bodyPr wrap="square" rtlCol="0">
            <a:spAutoFit/>
          </a:bodyPr>
          <a:lstStyle/>
          <a:p>
            <a:r>
              <a:rPr lang="en-US" b="1" i="1" dirty="0">
                <a:solidFill>
                  <a:schemeClr val="accent6"/>
                </a:solidFill>
              </a:rPr>
              <a:t>Trajectory Method Options</a:t>
            </a:r>
          </a:p>
        </p:txBody>
      </p:sp>
      <p:sp>
        <p:nvSpPr>
          <p:cNvPr id="18" name="TextBox 17"/>
          <p:cNvSpPr txBox="1"/>
          <p:nvPr/>
        </p:nvSpPr>
        <p:spPr>
          <a:xfrm>
            <a:off x="2877950" y="6069969"/>
            <a:ext cx="4131646" cy="369332"/>
          </a:xfrm>
          <a:prstGeom prst="rect">
            <a:avLst/>
          </a:prstGeom>
          <a:noFill/>
        </p:spPr>
        <p:txBody>
          <a:bodyPr wrap="square" rtlCol="0">
            <a:spAutoFit/>
          </a:bodyPr>
          <a:lstStyle/>
          <a:p>
            <a:r>
              <a:rPr lang="en-US" b="1" i="1" dirty="0">
                <a:solidFill>
                  <a:srgbClr val="7030A0"/>
                </a:solidFill>
              </a:rPr>
              <a:t>Random Seed and Number of Threads</a:t>
            </a:r>
          </a:p>
        </p:txBody>
      </p:sp>
      <p:sp>
        <p:nvSpPr>
          <p:cNvPr id="19" name="Right Brace 18"/>
          <p:cNvSpPr/>
          <p:nvPr/>
        </p:nvSpPr>
        <p:spPr>
          <a:xfrm>
            <a:off x="2530937" y="2356351"/>
            <a:ext cx="184983" cy="353601"/>
          </a:xfrm>
          <a:prstGeom prst="rightBrace">
            <a:avLst>
              <a:gd name="adj1" fmla="val 40388"/>
              <a:gd name="adj2" fmla="val 50000"/>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2900346" y="2317674"/>
            <a:ext cx="3644833" cy="369332"/>
          </a:xfrm>
          <a:prstGeom prst="rect">
            <a:avLst/>
          </a:prstGeom>
          <a:noFill/>
        </p:spPr>
        <p:txBody>
          <a:bodyPr wrap="square" rtlCol="0">
            <a:spAutoFit/>
          </a:bodyPr>
          <a:lstStyle/>
          <a:p>
            <a:r>
              <a:rPr lang="en-US" b="1" i="1" dirty="0">
                <a:solidFill>
                  <a:schemeClr val="accent1"/>
                </a:solidFill>
              </a:rPr>
              <a:t>Excel sheets to calculate (excel files)</a:t>
            </a:r>
          </a:p>
        </p:txBody>
      </p:sp>
    </p:spTree>
    <p:extLst>
      <p:ext uri="{BB962C8B-B14F-4D97-AF65-F5344CB8AC3E}">
        <p14:creationId xmlns:p14="http://schemas.microsoft.com/office/powerpoint/2010/main" val="925536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78555" y="869145"/>
            <a:ext cx="7162799" cy="1015663"/>
          </a:xfrm>
          <a:prstGeom prst="rect">
            <a:avLst/>
          </a:prstGeom>
          <a:noFill/>
        </p:spPr>
        <p:txBody>
          <a:bodyPr wrap="square" rtlCol="0">
            <a:spAutoFit/>
          </a:bodyPr>
          <a:lstStyle/>
          <a:p>
            <a:pPr>
              <a:buFont typeface="Arial" pitchFamily="34" charset="0"/>
              <a:buChar char="•"/>
            </a:pPr>
            <a:r>
              <a:rPr lang="en-US" sz="2400" b="1" i="1" dirty="0"/>
              <a:t>Lennard Jones File</a:t>
            </a:r>
          </a:p>
          <a:p>
            <a:pPr lvl="1">
              <a:buFont typeface="Arial" pitchFamily="34" charset="0"/>
              <a:buChar char="•"/>
            </a:pPr>
            <a:r>
              <a:rPr lang="en-US" b="1" i="1" dirty="0"/>
              <a:t>It contains the L-J parameters for your gas-element pair</a:t>
            </a:r>
          </a:p>
          <a:p>
            <a:pPr lvl="1">
              <a:buFont typeface="Arial" pitchFamily="34" charset="0"/>
              <a:buChar char="•"/>
            </a:pPr>
            <a:endParaRPr lang="en-US" dirty="0"/>
          </a:p>
        </p:txBody>
      </p:sp>
      <p:pic>
        <p:nvPicPr>
          <p:cNvPr id="3" name="Picture 2"/>
          <p:cNvPicPr>
            <a:picLocks noChangeAspect="1"/>
          </p:cNvPicPr>
          <p:nvPr/>
        </p:nvPicPr>
        <p:blipFill>
          <a:blip r:embed="rId2"/>
          <a:stretch>
            <a:fillRect/>
          </a:stretch>
        </p:blipFill>
        <p:spPr>
          <a:xfrm>
            <a:off x="809725" y="1958199"/>
            <a:ext cx="7295949" cy="3585001"/>
          </a:xfrm>
          <a:prstGeom prst="rect">
            <a:avLst/>
          </a:prstGeom>
        </p:spPr>
      </p:pic>
      <p:sp>
        <p:nvSpPr>
          <p:cNvPr id="7" name="Text Box 4"/>
          <p:cNvSpPr txBox="1">
            <a:spLocks noChangeArrowheads="1"/>
          </p:cNvSpPr>
          <p:nvPr/>
        </p:nvSpPr>
        <p:spPr bwMode="auto">
          <a:xfrm>
            <a:off x="17526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What goes into CCS calculations?</a:t>
            </a:r>
          </a:p>
        </p:txBody>
      </p:sp>
      <p:sp>
        <p:nvSpPr>
          <p:cNvPr id="5" name="TextBox 4">
            <a:extLst>
              <a:ext uri="{FF2B5EF4-FFF2-40B4-BE49-F238E27FC236}">
                <a16:creationId xmlns:a16="http://schemas.microsoft.com/office/drawing/2014/main" id="{1F45126B-6D59-4F17-9637-AC50A5972357}"/>
              </a:ext>
            </a:extLst>
          </p:cNvPr>
          <p:cNvSpPr txBox="1"/>
          <p:nvPr/>
        </p:nvSpPr>
        <p:spPr>
          <a:xfrm flipH="1">
            <a:off x="5890661" y="1780674"/>
            <a:ext cx="1193533" cy="1549667"/>
          </a:xfrm>
          <a:prstGeom prst="rect">
            <a:avLst/>
          </a:prstGeom>
          <a:noFill/>
          <a:ln w="60325">
            <a:solidFill>
              <a:srgbClr val="FF0000"/>
            </a:solidFill>
          </a:ln>
        </p:spPr>
        <p:txBody>
          <a:bodyPr wrap="square" rtlCol="0">
            <a:spAutoFit/>
          </a:bodyPr>
          <a:lstStyle/>
          <a:p>
            <a:endParaRPr lang="en-US" dirty="0"/>
          </a:p>
        </p:txBody>
      </p:sp>
      <p:sp>
        <p:nvSpPr>
          <p:cNvPr id="2" name="TextBox 1"/>
          <p:cNvSpPr txBox="1"/>
          <p:nvPr/>
        </p:nvSpPr>
        <p:spPr>
          <a:xfrm>
            <a:off x="4380411" y="4013739"/>
            <a:ext cx="3725263" cy="646331"/>
          </a:xfrm>
          <a:prstGeom prst="rect">
            <a:avLst/>
          </a:prstGeom>
          <a:noFill/>
        </p:spPr>
        <p:txBody>
          <a:bodyPr wrap="square" rtlCol="0">
            <a:spAutoFit/>
          </a:bodyPr>
          <a:lstStyle/>
          <a:p>
            <a:r>
              <a:rPr lang="en-US" b="1" i="1" dirty="0">
                <a:solidFill>
                  <a:srgbClr val="FF0000"/>
                </a:solidFill>
              </a:rPr>
              <a:t>New Optimized L-J for N</a:t>
            </a:r>
            <a:r>
              <a:rPr lang="en-US" b="1" i="1" baseline="-25000" dirty="0">
                <a:solidFill>
                  <a:srgbClr val="FF0000"/>
                </a:solidFill>
              </a:rPr>
              <a:t>2</a:t>
            </a:r>
          </a:p>
          <a:p>
            <a:r>
              <a:rPr lang="en-US" b="1" i="1" dirty="0">
                <a:solidFill>
                  <a:srgbClr val="FF0000"/>
                </a:solidFill>
              </a:rPr>
              <a:t>No need for ion-quad potential </a:t>
            </a:r>
          </a:p>
        </p:txBody>
      </p:sp>
      <p:cxnSp>
        <p:nvCxnSpPr>
          <p:cNvPr id="8" name="Straight Arrow Connector 7"/>
          <p:cNvCxnSpPr>
            <a:cxnSpLocks/>
            <a:stCxn id="2" idx="0"/>
            <a:endCxn id="5" idx="2"/>
          </p:cNvCxnSpPr>
          <p:nvPr/>
        </p:nvCxnSpPr>
        <p:spPr>
          <a:xfrm flipV="1">
            <a:off x="6243043" y="3330341"/>
            <a:ext cx="244384" cy="6833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90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1066800"/>
            <a:ext cx="8534400" cy="461665"/>
          </a:xfrm>
          <a:prstGeom prst="rect">
            <a:avLst/>
          </a:prstGeom>
          <a:noFill/>
        </p:spPr>
        <p:txBody>
          <a:bodyPr wrap="square" rtlCol="0">
            <a:spAutoFit/>
          </a:bodyPr>
          <a:lstStyle/>
          <a:p>
            <a:pPr>
              <a:buFont typeface="Arial" pitchFamily="34" charset="0"/>
              <a:buChar char="•"/>
            </a:pPr>
            <a:r>
              <a:rPr lang="en-US" sz="2400" b="1" i="1" dirty="0"/>
              <a:t>Parallelized Calculations that can be performed on </a:t>
            </a:r>
            <a:r>
              <a:rPr lang="en-US" sz="2400" b="1" i="1" dirty="0" err="1"/>
              <a:t>IMoS</a:t>
            </a:r>
            <a:r>
              <a:rPr lang="en-US" sz="2400" b="1" i="1" dirty="0"/>
              <a:t>:</a:t>
            </a:r>
          </a:p>
        </p:txBody>
      </p:sp>
      <p:sp>
        <p:nvSpPr>
          <p:cNvPr id="6" name="TextBox 5"/>
          <p:cNvSpPr txBox="1"/>
          <p:nvPr/>
        </p:nvSpPr>
        <p:spPr>
          <a:xfrm>
            <a:off x="152400" y="1524000"/>
            <a:ext cx="5562600" cy="1292662"/>
          </a:xfrm>
          <a:prstGeom prst="rect">
            <a:avLst/>
          </a:prstGeom>
          <a:noFill/>
        </p:spPr>
        <p:txBody>
          <a:bodyPr wrap="square" rtlCol="0">
            <a:spAutoFit/>
          </a:bodyPr>
          <a:lstStyle/>
          <a:p>
            <a:pPr>
              <a:buFont typeface="Arial" pitchFamily="34" charset="0"/>
              <a:buChar char="•"/>
            </a:pPr>
            <a:r>
              <a:rPr lang="en-US" sz="2400" b="1" i="1" dirty="0"/>
              <a:t>Projected Area Algorithm:</a:t>
            </a:r>
          </a:p>
          <a:p>
            <a:r>
              <a:rPr lang="en-US" dirty="0"/>
              <a:t>Random orientations. </a:t>
            </a:r>
          </a:p>
          <a:p>
            <a:pPr lvl="1">
              <a:buFont typeface="Arial" pitchFamily="34" charset="0"/>
              <a:buChar char="•"/>
            </a:pPr>
            <a:r>
              <a:rPr lang="en-US" dirty="0"/>
              <a:t>Monte Carlo Simulations (</a:t>
            </a:r>
            <a:r>
              <a:rPr lang="en-US" b="1" dirty="0"/>
              <a:t>PAMC</a:t>
            </a:r>
            <a:r>
              <a:rPr lang="en-US" dirty="0"/>
              <a:t>)</a:t>
            </a:r>
          </a:p>
          <a:p>
            <a:pPr lvl="1">
              <a:buFont typeface="Arial" pitchFamily="34" charset="0"/>
              <a:buChar char="•"/>
            </a:pPr>
            <a:r>
              <a:rPr lang="en-US" dirty="0"/>
              <a:t>Perimeter Simulations Traveler Salesman (</a:t>
            </a:r>
            <a:r>
              <a:rPr lang="en-US" b="1" dirty="0"/>
              <a:t>PATSA</a:t>
            </a:r>
            <a:r>
              <a:rPr lang="en-US" dirty="0"/>
              <a:t>)</a:t>
            </a:r>
          </a:p>
        </p:txBody>
      </p:sp>
      <p:sp>
        <p:nvSpPr>
          <p:cNvPr id="8" name="TextBox 7"/>
          <p:cNvSpPr txBox="1"/>
          <p:nvPr/>
        </p:nvSpPr>
        <p:spPr>
          <a:xfrm>
            <a:off x="152400" y="2819400"/>
            <a:ext cx="5486400" cy="1569660"/>
          </a:xfrm>
          <a:prstGeom prst="rect">
            <a:avLst/>
          </a:prstGeom>
          <a:noFill/>
        </p:spPr>
        <p:txBody>
          <a:bodyPr wrap="square" rtlCol="0">
            <a:spAutoFit/>
          </a:bodyPr>
          <a:lstStyle/>
          <a:p>
            <a:pPr>
              <a:buFont typeface="Arial" pitchFamily="34" charset="0"/>
              <a:buChar char="•"/>
            </a:pPr>
            <a:r>
              <a:rPr lang="en-US" sz="2400" b="1" i="1" dirty="0"/>
              <a:t>EHSS/DHSS:</a:t>
            </a:r>
          </a:p>
          <a:p>
            <a:r>
              <a:rPr lang="en-US" dirty="0"/>
              <a:t>Random orientations as well as 3 perpendicular directions.</a:t>
            </a:r>
          </a:p>
          <a:p>
            <a:pPr lvl="1">
              <a:buFont typeface="Arial" pitchFamily="34" charset="0"/>
              <a:buChar char="•"/>
            </a:pPr>
            <a:r>
              <a:rPr lang="en-US" dirty="0" err="1"/>
              <a:t>Specular</a:t>
            </a:r>
            <a:r>
              <a:rPr lang="en-US" dirty="0"/>
              <a:t> Elastic (</a:t>
            </a:r>
            <a:r>
              <a:rPr lang="en-US" b="1" dirty="0"/>
              <a:t>EHSS</a:t>
            </a:r>
            <a:r>
              <a:rPr lang="en-US" dirty="0"/>
              <a:t>)</a:t>
            </a:r>
          </a:p>
          <a:p>
            <a:pPr lvl="1">
              <a:buFont typeface="Arial" pitchFamily="34" charset="0"/>
              <a:buChar char="•"/>
            </a:pPr>
            <a:r>
              <a:rPr lang="en-US" dirty="0"/>
              <a:t>Diffuse Inelastic (</a:t>
            </a:r>
            <a:r>
              <a:rPr lang="en-US" b="1" dirty="0"/>
              <a:t>DHSS</a:t>
            </a:r>
            <a:r>
              <a:rPr lang="en-US" dirty="0"/>
              <a:t>) Accommodation Methods</a:t>
            </a:r>
          </a:p>
        </p:txBody>
      </p:sp>
      <p:sp>
        <p:nvSpPr>
          <p:cNvPr id="9" name="TextBox 8"/>
          <p:cNvSpPr txBox="1"/>
          <p:nvPr/>
        </p:nvSpPr>
        <p:spPr>
          <a:xfrm>
            <a:off x="152400" y="4343400"/>
            <a:ext cx="6274526" cy="1661993"/>
          </a:xfrm>
          <a:prstGeom prst="rect">
            <a:avLst/>
          </a:prstGeom>
          <a:noFill/>
        </p:spPr>
        <p:txBody>
          <a:bodyPr wrap="square" rtlCol="0">
            <a:spAutoFit/>
          </a:bodyPr>
          <a:lstStyle/>
          <a:p>
            <a:pPr>
              <a:buFont typeface="Arial" pitchFamily="34" charset="0"/>
              <a:buChar char="•"/>
            </a:pPr>
            <a:r>
              <a:rPr lang="en-US" sz="2400" b="1" i="1" dirty="0"/>
              <a:t>Trajectory Methods:</a:t>
            </a:r>
          </a:p>
          <a:p>
            <a:r>
              <a:rPr lang="en-US" sz="2400" dirty="0"/>
              <a:t>	</a:t>
            </a:r>
            <a:r>
              <a:rPr lang="en-US" dirty="0"/>
              <a:t>		4-</a:t>
            </a:r>
            <a:r>
              <a:rPr lang="en-US" dirty="0">
                <a:latin typeface="Arial Unicode MS"/>
                <a:ea typeface="Arial Unicode MS"/>
                <a:cs typeface="Arial Unicode MS"/>
              </a:rPr>
              <a:t>∞</a:t>
            </a:r>
            <a:r>
              <a:rPr lang="en-US" dirty="0"/>
              <a:t> potentials (</a:t>
            </a:r>
            <a:r>
              <a:rPr lang="en-US" b="1" dirty="0"/>
              <a:t>TDHSS/TEHSS</a:t>
            </a:r>
            <a:r>
              <a:rPr lang="en-US" dirty="0"/>
              <a:t>)</a:t>
            </a:r>
          </a:p>
          <a:p>
            <a:pPr lvl="2"/>
            <a:r>
              <a:rPr lang="en-US" dirty="0"/>
              <a:t>	4-6-12 Lennard Jones-Induced Dipole (</a:t>
            </a:r>
            <a:r>
              <a:rPr lang="en-US" b="1" dirty="0"/>
              <a:t>TMLJ</a:t>
            </a:r>
            <a:r>
              <a:rPr lang="en-US" dirty="0"/>
              <a:t>)</a:t>
            </a:r>
          </a:p>
          <a:p>
            <a:pPr lvl="2"/>
            <a:endParaRPr lang="en-US" dirty="0"/>
          </a:p>
          <a:p>
            <a:r>
              <a:rPr lang="en-US" dirty="0"/>
              <a:t>    Diatomic:     4-</a:t>
            </a:r>
            <a:r>
              <a:rPr lang="en-US" dirty="0">
                <a:latin typeface="Arial Unicode MS"/>
                <a:ea typeface="Arial Unicode MS"/>
                <a:cs typeface="Arial Unicode MS"/>
              </a:rPr>
              <a:t>∞</a:t>
            </a:r>
            <a:r>
              <a:rPr lang="en-US" dirty="0"/>
              <a:t> potentials (</a:t>
            </a:r>
            <a:r>
              <a:rPr lang="en-US" b="1" dirty="0"/>
              <a:t>DTMHSS</a:t>
            </a:r>
            <a:r>
              <a:rPr lang="en-US" dirty="0"/>
              <a:t>)</a:t>
            </a:r>
          </a:p>
        </p:txBody>
      </p:sp>
      <p:sp>
        <p:nvSpPr>
          <p:cNvPr id="10" name="TextBox 9"/>
          <p:cNvSpPr txBox="1"/>
          <p:nvPr/>
        </p:nvSpPr>
        <p:spPr>
          <a:xfrm>
            <a:off x="152400" y="4894270"/>
            <a:ext cx="1600200" cy="369332"/>
          </a:xfrm>
          <a:prstGeom prst="rect">
            <a:avLst/>
          </a:prstGeom>
          <a:noFill/>
        </p:spPr>
        <p:txBody>
          <a:bodyPr wrap="square" rtlCol="0">
            <a:spAutoFit/>
          </a:bodyPr>
          <a:lstStyle/>
          <a:p>
            <a:r>
              <a:rPr lang="en-US" dirty="0" err="1"/>
              <a:t>Monoatomic</a:t>
            </a:r>
            <a:r>
              <a:rPr lang="en-US" dirty="0"/>
              <a:t>:</a:t>
            </a:r>
          </a:p>
        </p:txBody>
      </p:sp>
      <p:pic>
        <p:nvPicPr>
          <p:cNvPr id="168962" name="Picture 2" descr="D:\Trabajo\ASMS COnference\PosterFIG5.tif"/>
          <p:cNvPicPr>
            <a:picLocks noChangeAspect="1" noChangeArrowheads="1"/>
          </p:cNvPicPr>
          <p:nvPr/>
        </p:nvPicPr>
        <p:blipFill>
          <a:blip r:embed="rId2" cstate="print"/>
          <a:srcRect/>
          <a:stretch>
            <a:fillRect/>
          </a:stretch>
        </p:blipFill>
        <p:spPr bwMode="auto">
          <a:xfrm>
            <a:off x="6169981" y="1428565"/>
            <a:ext cx="2487168" cy="2588104"/>
          </a:xfrm>
          <a:prstGeom prst="rect">
            <a:avLst/>
          </a:prstGeom>
          <a:noFill/>
          <a:ln>
            <a:solidFill>
              <a:schemeClr val="tx1"/>
            </a:solidFill>
          </a:ln>
        </p:spPr>
      </p:pic>
      <p:pic>
        <p:nvPicPr>
          <p:cNvPr id="12" name="Picture 3" descr="C:\Users\Dauntless\Desktop\PEG70EHSS.png"/>
          <p:cNvPicPr>
            <a:picLocks noChangeAspect="1" noChangeArrowheads="1"/>
          </p:cNvPicPr>
          <p:nvPr/>
        </p:nvPicPr>
        <p:blipFill>
          <a:blip r:embed="rId3" cstate="print"/>
          <a:srcRect/>
          <a:stretch>
            <a:fillRect/>
          </a:stretch>
        </p:blipFill>
        <p:spPr bwMode="auto">
          <a:xfrm>
            <a:off x="6169980" y="4019365"/>
            <a:ext cx="2486237" cy="2819400"/>
          </a:xfrm>
          <a:prstGeom prst="rect">
            <a:avLst/>
          </a:prstGeom>
          <a:noFill/>
          <a:ln>
            <a:solidFill>
              <a:schemeClr val="tx1"/>
            </a:solidFill>
          </a:ln>
        </p:spPr>
      </p:pic>
      <p:sp>
        <p:nvSpPr>
          <p:cNvPr id="11" name="Text Box 4">
            <a:extLst>
              <a:ext uri="{FF2B5EF4-FFF2-40B4-BE49-F238E27FC236}">
                <a16:creationId xmlns:a16="http://schemas.microsoft.com/office/drawing/2014/main" id="{67E91F68-5778-48F2-BF2F-D35B3D62DBBF}"/>
              </a:ext>
            </a:extLst>
          </p:cNvPr>
          <p:cNvSpPr txBox="1">
            <a:spLocks noChangeArrowheads="1"/>
          </p:cNvSpPr>
          <p:nvPr/>
        </p:nvSpPr>
        <p:spPr bwMode="auto">
          <a:xfrm>
            <a:off x="1866900" y="495919"/>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What goes into CCS calculations?</a:t>
            </a:r>
          </a:p>
        </p:txBody>
      </p:sp>
    </p:spTree>
    <p:extLst>
      <p:ext uri="{BB962C8B-B14F-4D97-AF65-F5344CB8AC3E}">
        <p14:creationId xmlns:p14="http://schemas.microsoft.com/office/powerpoint/2010/main" val="108318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179320" y="474617"/>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What goes into CCS calculations?</a:t>
            </a:r>
          </a:p>
        </p:txBody>
      </p:sp>
      <p:sp>
        <p:nvSpPr>
          <p:cNvPr id="6" name="TextBox 5"/>
          <p:cNvSpPr txBox="1"/>
          <p:nvPr/>
        </p:nvSpPr>
        <p:spPr>
          <a:xfrm>
            <a:off x="923224" y="2699172"/>
            <a:ext cx="3534476" cy="1569660"/>
          </a:xfrm>
          <a:prstGeom prst="rect">
            <a:avLst/>
          </a:prstGeom>
          <a:noFill/>
        </p:spPr>
        <p:txBody>
          <a:bodyPr wrap="square" rtlCol="0">
            <a:spAutoFit/>
          </a:bodyPr>
          <a:lstStyle/>
          <a:p>
            <a:pPr>
              <a:buFont typeface="Arial" pitchFamily="34" charset="0"/>
              <a:buChar char="•"/>
            </a:pPr>
            <a:r>
              <a:rPr lang="en-US" sz="2400" b="1" i="1" dirty="0"/>
              <a:t>Output File</a:t>
            </a:r>
          </a:p>
          <a:p>
            <a:pPr lvl="1">
              <a:buFont typeface="Arial" pitchFamily="34" charset="0"/>
              <a:buChar char="•"/>
            </a:pPr>
            <a:r>
              <a:rPr lang="en-US" b="1" i="1" dirty="0"/>
              <a:t>File that contains type of calculation, parameters used, CCS and Ion Mobility.</a:t>
            </a:r>
          </a:p>
          <a:p>
            <a:pPr lvl="1">
              <a:buFont typeface="Arial" pitchFamily="34" charset="0"/>
              <a:buChar char="•"/>
            </a:pPr>
            <a:endParaRPr lang="en-US" dirty="0"/>
          </a:p>
        </p:txBody>
      </p:sp>
      <p:pic>
        <p:nvPicPr>
          <p:cNvPr id="3" name="Picture 2"/>
          <p:cNvPicPr>
            <a:picLocks noChangeAspect="1"/>
          </p:cNvPicPr>
          <p:nvPr/>
        </p:nvPicPr>
        <p:blipFill>
          <a:blip r:embed="rId2"/>
          <a:stretch>
            <a:fillRect/>
          </a:stretch>
        </p:blipFill>
        <p:spPr>
          <a:xfrm>
            <a:off x="4801270" y="866274"/>
            <a:ext cx="4105223" cy="5839326"/>
          </a:xfrm>
          <a:prstGeom prst="rect">
            <a:avLst/>
          </a:prstGeom>
        </p:spPr>
      </p:pic>
      <p:sp>
        <p:nvSpPr>
          <p:cNvPr id="5" name="TextBox 4">
            <a:extLst>
              <a:ext uri="{FF2B5EF4-FFF2-40B4-BE49-F238E27FC236}">
                <a16:creationId xmlns:a16="http://schemas.microsoft.com/office/drawing/2014/main" id="{1F45126B-6D59-4F17-9637-AC50A5972357}"/>
              </a:ext>
            </a:extLst>
          </p:cNvPr>
          <p:cNvSpPr txBox="1"/>
          <p:nvPr/>
        </p:nvSpPr>
        <p:spPr>
          <a:xfrm flipV="1">
            <a:off x="8277726" y="2974205"/>
            <a:ext cx="628767" cy="279133"/>
          </a:xfrm>
          <a:prstGeom prst="rect">
            <a:avLst/>
          </a:prstGeom>
          <a:noFill/>
          <a:ln w="60325">
            <a:solidFill>
              <a:srgbClr val="FF0000"/>
            </a:solidFill>
          </a:ln>
        </p:spPr>
        <p:txBody>
          <a:bodyPr wrap="square" rtlCol="0">
            <a:spAutoFit/>
          </a:bodyPr>
          <a:lstStyle/>
          <a:p>
            <a:endParaRPr lang="en-US" dirty="0"/>
          </a:p>
        </p:txBody>
      </p:sp>
      <p:sp>
        <p:nvSpPr>
          <p:cNvPr id="7" name="TextBox 6">
            <a:extLst>
              <a:ext uri="{FF2B5EF4-FFF2-40B4-BE49-F238E27FC236}">
                <a16:creationId xmlns:a16="http://schemas.microsoft.com/office/drawing/2014/main" id="{1F45126B-6D59-4F17-9637-AC50A5972357}"/>
              </a:ext>
            </a:extLst>
          </p:cNvPr>
          <p:cNvSpPr txBox="1"/>
          <p:nvPr/>
        </p:nvSpPr>
        <p:spPr>
          <a:xfrm flipV="1">
            <a:off x="5011324" y="6479569"/>
            <a:ext cx="1137385" cy="279134"/>
          </a:xfrm>
          <a:prstGeom prst="rect">
            <a:avLst/>
          </a:prstGeom>
          <a:noFill/>
          <a:ln w="60325">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1967088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526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What goes into Trajectory Method Calculations???</a:t>
            </a:r>
          </a:p>
        </p:txBody>
      </p:sp>
      <p:sp>
        <p:nvSpPr>
          <p:cNvPr id="5" name="TextBox 4"/>
          <p:cNvSpPr txBox="1"/>
          <p:nvPr/>
        </p:nvSpPr>
        <p:spPr>
          <a:xfrm>
            <a:off x="457200" y="1066800"/>
            <a:ext cx="8534400" cy="461665"/>
          </a:xfrm>
          <a:prstGeom prst="rect">
            <a:avLst/>
          </a:prstGeom>
          <a:noFill/>
        </p:spPr>
        <p:txBody>
          <a:bodyPr wrap="square" rtlCol="0">
            <a:spAutoFit/>
          </a:bodyPr>
          <a:lstStyle/>
          <a:p>
            <a:pPr>
              <a:buFont typeface="Arial" pitchFamily="34" charset="0"/>
              <a:buChar char="•"/>
            </a:pPr>
            <a:r>
              <a:rPr lang="en-US" sz="2400" b="1" i="1" dirty="0"/>
              <a:t>MOBCAL SOLVES THE FOLLOWING EQUATION:</a:t>
            </a:r>
          </a:p>
        </p:txBody>
      </p:sp>
      <p:pic>
        <p:nvPicPr>
          <p:cNvPr id="3" name="Picture 2">
            <a:extLst>
              <a:ext uri="{FF2B5EF4-FFF2-40B4-BE49-F238E27FC236}">
                <a16:creationId xmlns:a16="http://schemas.microsoft.com/office/drawing/2014/main" id="{8B6227C1-FC52-4110-B079-803BC77E119B}"/>
              </a:ext>
            </a:extLst>
          </p:cNvPr>
          <p:cNvPicPr>
            <a:picLocks noChangeAspect="1"/>
          </p:cNvPicPr>
          <p:nvPr/>
        </p:nvPicPr>
        <p:blipFill>
          <a:blip r:embed="rId2"/>
          <a:stretch>
            <a:fillRect/>
          </a:stretch>
        </p:blipFill>
        <p:spPr>
          <a:xfrm>
            <a:off x="48163" y="2307771"/>
            <a:ext cx="9138284" cy="716968"/>
          </a:xfrm>
          <a:prstGeom prst="rect">
            <a:avLst/>
          </a:prstGeom>
        </p:spPr>
      </p:pic>
      <p:sp>
        <p:nvSpPr>
          <p:cNvPr id="13" name="TextBox 12">
            <a:extLst>
              <a:ext uri="{FF2B5EF4-FFF2-40B4-BE49-F238E27FC236}">
                <a16:creationId xmlns:a16="http://schemas.microsoft.com/office/drawing/2014/main" id="{2BAB1A68-DFD3-4468-B853-42547106913B}"/>
              </a:ext>
            </a:extLst>
          </p:cNvPr>
          <p:cNvSpPr txBox="1"/>
          <p:nvPr/>
        </p:nvSpPr>
        <p:spPr>
          <a:xfrm>
            <a:off x="1172735" y="3564445"/>
            <a:ext cx="5460274" cy="1077218"/>
          </a:xfrm>
          <a:prstGeom prst="rect">
            <a:avLst/>
          </a:prstGeom>
          <a:noFill/>
        </p:spPr>
        <p:txBody>
          <a:bodyPr wrap="square" rtlCol="0">
            <a:spAutoFit/>
          </a:bodyPr>
          <a:lstStyle/>
          <a:p>
            <a:pPr>
              <a:buFont typeface="Arial" pitchFamily="34" charset="0"/>
              <a:buChar char="•"/>
            </a:pPr>
            <a:r>
              <a:rPr lang="en-US" sz="3200" b="1" i="1" dirty="0"/>
              <a:t>Very Daunting at first!</a:t>
            </a:r>
          </a:p>
          <a:p>
            <a:pPr>
              <a:buFont typeface="Arial" pitchFamily="34" charset="0"/>
              <a:buChar char="•"/>
            </a:pPr>
            <a:r>
              <a:rPr lang="en-US" sz="3200" b="1" i="1" dirty="0"/>
              <a:t>In reality, it is quite simple</a:t>
            </a:r>
          </a:p>
        </p:txBody>
      </p:sp>
      <p:sp>
        <p:nvSpPr>
          <p:cNvPr id="2" name="Rectangle 1"/>
          <p:cNvSpPr/>
          <p:nvPr/>
        </p:nvSpPr>
        <p:spPr>
          <a:xfrm>
            <a:off x="1463040" y="1751798"/>
            <a:ext cx="2127183" cy="17710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90223" y="1753750"/>
            <a:ext cx="2473693" cy="177104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27982" y="1739881"/>
            <a:ext cx="288759" cy="177104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87428" y="1751798"/>
            <a:ext cx="133150" cy="1771048"/>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633009" y="1739881"/>
            <a:ext cx="1894973" cy="177104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1828801" y="1765973"/>
            <a:ext cx="1905802" cy="369332"/>
          </a:xfrm>
          <a:prstGeom prst="rect">
            <a:avLst/>
          </a:prstGeom>
          <a:noFill/>
        </p:spPr>
        <p:txBody>
          <a:bodyPr wrap="square" rtlCol="0">
            <a:spAutoFit/>
          </a:bodyPr>
          <a:lstStyle/>
          <a:p>
            <a:r>
              <a:rPr lang="en-US" b="1" i="1" dirty="0">
                <a:solidFill>
                  <a:srgbClr val="FF0000"/>
                </a:solidFill>
              </a:rPr>
              <a:t>ORIENTATION</a:t>
            </a:r>
          </a:p>
        </p:txBody>
      </p:sp>
      <p:sp>
        <p:nvSpPr>
          <p:cNvPr id="14" name="TextBox 13"/>
          <p:cNvSpPr txBox="1"/>
          <p:nvPr/>
        </p:nvSpPr>
        <p:spPr>
          <a:xfrm>
            <a:off x="3583403" y="1709055"/>
            <a:ext cx="3030355" cy="646331"/>
          </a:xfrm>
          <a:prstGeom prst="rect">
            <a:avLst/>
          </a:prstGeom>
          <a:noFill/>
        </p:spPr>
        <p:txBody>
          <a:bodyPr wrap="square" rtlCol="0">
            <a:spAutoFit/>
          </a:bodyPr>
          <a:lstStyle/>
          <a:p>
            <a:r>
              <a:rPr lang="en-US" b="1" i="1" dirty="0">
                <a:solidFill>
                  <a:schemeClr val="accent1"/>
                </a:solidFill>
              </a:rPr>
              <a:t>Momentum Moment of</a:t>
            </a:r>
          </a:p>
          <a:p>
            <a:r>
              <a:rPr lang="en-US" b="1" i="1" dirty="0">
                <a:solidFill>
                  <a:schemeClr val="accent1"/>
                </a:solidFill>
              </a:rPr>
              <a:t>M-B distribution</a:t>
            </a:r>
          </a:p>
        </p:txBody>
      </p:sp>
      <p:sp>
        <p:nvSpPr>
          <p:cNvPr id="15" name="TextBox 14"/>
          <p:cNvSpPr txBox="1"/>
          <p:nvPr/>
        </p:nvSpPr>
        <p:spPr>
          <a:xfrm>
            <a:off x="3687677" y="2895092"/>
            <a:ext cx="2430045" cy="646331"/>
          </a:xfrm>
          <a:prstGeom prst="rect">
            <a:avLst/>
          </a:prstGeom>
          <a:noFill/>
        </p:spPr>
        <p:txBody>
          <a:bodyPr wrap="square" rtlCol="0">
            <a:spAutoFit/>
          </a:bodyPr>
          <a:lstStyle/>
          <a:p>
            <a:r>
              <a:rPr lang="en-US" b="1" i="1" dirty="0">
                <a:solidFill>
                  <a:schemeClr val="accent1"/>
                </a:solidFill>
              </a:rPr>
              <a:t>Linear component of exponential expansion</a:t>
            </a:r>
          </a:p>
        </p:txBody>
      </p:sp>
      <p:sp>
        <p:nvSpPr>
          <p:cNvPr id="16" name="TextBox 15"/>
          <p:cNvSpPr txBox="1"/>
          <p:nvPr/>
        </p:nvSpPr>
        <p:spPr>
          <a:xfrm>
            <a:off x="6584883" y="2627814"/>
            <a:ext cx="1943100" cy="923330"/>
          </a:xfrm>
          <a:prstGeom prst="rect">
            <a:avLst/>
          </a:prstGeom>
          <a:noFill/>
        </p:spPr>
        <p:txBody>
          <a:bodyPr wrap="square" rtlCol="0">
            <a:spAutoFit/>
          </a:bodyPr>
          <a:lstStyle/>
          <a:p>
            <a:r>
              <a:rPr lang="en-US" b="1" i="1" dirty="0">
                <a:solidFill>
                  <a:schemeClr val="accent4"/>
                </a:solidFill>
              </a:rPr>
              <a:t>Momentum exchange due to angle deflection</a:t>
            </a:r>
          </a:p>
        </p:txBody>
      </p:sp>
      <p:sp>
        <p:nvSpPr>
          <p:cNvPr id="17" name="TextBox 16"/>
          <p:cNvSpPr txBox="1"/>
          <p:nvPr/>
        </p:nvSpPr>
        <p:spPr>
          <a:xfrm>
            <a:off x="6588251" y="3672504"/>
            <a:ext cx="2430045" cy="369332"/>
          </a:xfrm>
          <a:prstGeom prst="rect">
            <a:avLst/>
          </a:prstGeom>
          <a:noFill/>
        </p:spPr>
        <p:txBody>
          <a:bodyPr wrap="square" rtlCol="0">
            <a:spAutoFit/>
          </a:bodyPr>
          <a:lstStyle/>
          <a:p>
            <a:r>
              <a:rPr lang="en-US" b="1" i="1" dirty="0">
                <a:solidFill>
                  <a:schemeClr val="accent6"/>
                </a:solidFill>
              </a:rPr>
              <a:t>Impact Parameter</a:t>
            </a:r>
          </a:p>
        </p:txBody>
      </p:sp>
      <mc:AlternateContent xmlns:mc="http://schemas.openxmlformats.org/markup-compatibility/2006" xmlns:a14="http://schemas.microsoft.com/office/drawing/2010/main">
        <mc:Choice Requires="a14">
          <p:sp>
            <p:nvSpPr>
              <p:cNvPr id="12" name="Rectangle 11"/>
              <p:cNvSpPr/>
              <p:nvPr/>
            </p:nvSpPr>
            <p:spPr>
              <a:xfrm>
                <a:off x="517071" y="5181369"/>
                <a:ext cx="8414657" cy="1236364"/>
              </a:xfrm>
              <a:prstGeom prst="rect">
                <a:avLst/>
              </a:prstGeom>
            </p:spPr>
            <p:txBody>
              <a:bodyPr wrap="square">
                <a:spAutoFit/>
              </a:bodyPr>
              <a:lstStyle/>
              <a:p>
                <a:pPr>
                  <a:spcBef>
                    <a:spcPts val="450"/>
                  </a:spcBef>
                  <a:spcAft>
                    <a:spcPts val="450"/>
                  </a:spcAft>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rPr>
                        <m:t>𝝌</m:t>
                      </m:r>
                      <m:r>
                        <a:rPr lang="en-US" b="0" i="1" smtClean="0">
                          <a:latin typeface="Cambria Math" panose="02040503050406030204" pitchFamily="18" charset="0"/>
                        </a:rPr>
                        <m:t>=</m:t>
                      </m:r>
                      <m:r>
                        <a:rPr lang="en-US" b="0" i="1" smtClean="0">
                          <a:latin typeface="Cambria Math" panose="02040503050406030204" pitchFamily="18" charset="0"/>
                        </a:rPr>
                        <m:t>𝜋</m:t>
                      </m:r>
                      <m:r>
                        <a:rPr lang="en-US" b="0" i="1" smtClean="0">
                          <a:latin typeface="Cambria Math" panose="02040503050406030204" pitchFamily="18" charset="0"/>
                        </a:rPr>
                        <m:t>−2</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𝜓</m:t>
                          </m:r>
                        </m:e>
                        <m:sub>
                          <m:r>
                            <a:rPr lang="en-US" b="0" i="1" smtClean="0">
                              <a:latin typeface="Cambria Math" panose="02040503050406030204" pitchFamily="18" charset="0"/>
                            </a:rPr>
                            <m:t>0</m:t>
                          </m:r>
                        </m:sub>
                      </m:sSub>
                      <m:r>
                        <a:rPr lang="en-US" b="0" i="1" smtClean="0">
                          <a:latin typeface="Cambria Math" panose="02040503050406030204" pitchFamily="18" charset="0"/>
                        </a:rPr>
                        <m:t>   ;   </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0</m:t>
                          </m:r>
                        </m:sub>
                      </m:sSub>
                      <m:r>
                        <a:rPr lang="en-US" i="1">
                          <a:latin typeface="Cambria Math" panose="02040503050406030204" pitchFamily="18" charset="0"/>
                        </a:rPr>
                        <m:t>=</m:t>
                      </m:r>
                      <m:nary>
                        <m:naryPr>
                          <m:ctrlPr>
                            <a:rPr lang="en-US" i="1">
                              <a:latin typeface="Cambria Math" panose="02040503050406030204" pitchFamily="18" charset="0"/>
                            </a:rPr>
                          </m:ctrlPr>
                        </m:naryPr>
                        <m:sub>
                          <m:r>
                            <m:rPr>
                              <m:brk m:alnAt="23"/>
                            </m:rPr>
                            <a:rPr lang="en-US" i="1">
                              <a:latin typeface="Cambria Math" panose="02040503050406030204" pitchFamily="18" charset="0"/>
                            </a:rPr>
                            <m:t>0</m:t>
                          </m:r>
                        </m:sub>
                        <m:sup>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0</m:t>
                              </m:r>
                            </m:sub>
                          </m:sSub>
                        </m:sup>
                        <m:e>
                          <m:r>
                            <a:rPr lang="en-US" i="1">
                              <a:latin typeface="Cambria Math" panose="02040503050406030204" pitchFamily="18" charset="0"/>
                            </a:rPr>
                            <m:t>𝑑</m:t>
                          </m:r>
                          <m:r>
                            <a:rPr lang="en-US" i="1">
                              <a:latin typeface="Cambria Math" panose="02040503050406030204" pitchFamily="18" charset="0"/>
                            </a:rPr>
                            <m:t>𝜓</m:t>
                          </m:r>
                        </m:e>
                      </m:nary>
                      <m:r>
                        <a:rPr lang="en-US" i="1">
                          <a:latin typeface="Cambria Math" panose="02040503050406030204" pitchFamily="18" charset="0"/>
                        </a:rPr>
                        <m:t>=</m:t>
                      </m:r>
                      <m:nary>
                        <m:naryPr>
                          <m:ctrlPr>
                            <a:rPr lang="en-US" i="1">
                              <a:latin typeface="Cambria Math" panose="02040503050406030204" pitchFamily="18" charset="0"/>
                            </a:rPr>
                          </m:ctrlPr>
                        </m:naryPr>
                        <m:sub>
                          <m:r>
                            <a:rPr lang="en-US" i="1">
                              <a:latin typeface="Cambria Math" panose="02040503050406030204" pitchFamily="18" charset="0"/>
                            </a:rPr>
                            <m:t>∞</m:t>
                          </m:r>
                        </m:sub>
                        <m:sup>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0</m:t>
                              </m:r>
                            </m:sub>
                          </m:sSub>
                        </m:sup>
                        <m:e>
                          <m:f>
                            <m:fPr>
                              <m:ctrlPr>
                                <a:rPr lang="en-US" i="1">
                                  <a:latin typeface="Cambria Math" panose="02040503050406030204" pitchFamily="18" charset="0"/>
                                </a:rPr>
                              </m:ctrlPr>
                            </m:fPr>
                            <m:num>
                              <m:r>
                                <a:rPr lang="en-US" i="1">
                                  <a:latin typeface="Cambria Math" panose="02040503050406030204" pitchFamily="18" charset="0"/>
                                </a:rPr>
                                <m:t>𝑑𝑅𝑏</m:t>
                              </m:r>
                            </m:num>
                            <m:den>
                              <m:sSup>
                                <m:sSupPr>
                                  <m:ctrlPr>
                                    <a:rPr lang="en-US" i="1">
                                      <a:latin typeface="Cambria Math" panose="02040503050406030204" pitchFamily="18" charset="0"/>
                                    </a:rPr>
                                  </m:ctrlPr>
                                </m:sSupPr>
                                <m:e>
                                  <m:r>
                                    <a:rPr lang="en-US" i="1">
                                      <a:latin typeface="Cambria Math" panose="02040503050406030204" pitchFamily="18" charset="0"/>
                                    </a:rPr>
                                    <m:t>𝑅</m:t>
                                  </m:r>
                                </m:e>
                                <m:sup>
                                  <m:r>
                                    <a:rPr lang="en-US" i="1">
                                      <a:latin typeface="Cambria Math" panose="02040503050406030204" pitchFamily="18" charset="0"/>
                                    </a:rPr>
                                    <m:t>2</m:t>
                                  </m:r>
                                </m:sup>
                              </m:sSup>
                              <m:d>
                                <m:dPr>
                                  <m:begChr m:val="["/>
                                  <m:endChr m:val="]"/>
                                  <m:ctrlPr>
                                    <a:rPr lang="en-US" i="1">
                                      <a:latin typeface="Cambria Math" panose="02040503050406030204" pitchFamily="18" charset="0"/>
                                    </a:rPr>
                                  </m:ctrlPr>
                                </m:dPr>
                                <m:e>
                                  <m:r>
                                    <a:rPr lang="en-US" i="1" dirty="0">
                                      <a:latin typeface="Cambria Math" panose="02040503050406030204" pitchFamily="18" charset="0"/>
                                    </a:rPr>
                                    <m:t>1−</m:t>
                                  </m:r>
                                  <m:f>
                                    <m:fPr>
                                      <m:ctrlPr>
                                        <a:rPr lang="en-US" i="1" dirty="0">
                                          <a:latin typeface="Cambria Math" panose="02040503050406030204" pitchFamily="18" charset="0"/>
                                        </a:rPr>
                                      </m:ctrlPr>
                                    </m:fPr>
                                    <m:num>
                                      <m:sSup>
                                        <m:sSupPr>
                                          <m:ctrlPr>
                                            <a:rPr lang="en-US" i="1" dirty="0">
                                              <a:latin typeface="Cambria Math" panose="02040503050406030204" pitchFamily="18" charset="0"/>
                                            </a:rPr>
                                          </m:ctrlPr>
                                        </m:sSupPr>
                                        <m:e>
                                          <m:r>
                                            <a:rPr lang="en-US" i="1" dirty="0">
                                              <a:latin typeface="Cambria Math" panose="02040503050406030204" pitchFamily="18" charset="0"/>
                                            </a:rPr>
                                            <m:t>𝑏</m:t>
                                          </m:r>
                                        </m:e>
                                        <m:sup>
                                          <m:r>
                                            <a:rPr lang="en-US" i="1" dirty="0">
                                              <a:latin typeface="Cambria Math" panose="02040503050406030204" pitchFamily="18" charset="0"/>
                                            </a:rPr>
                                            <m:t>2</m:t>
                                          </m:r>
                                        </m:sup>
                                      </m:sSup>
                                    </m:num>
                                    <m:den>
                                      <m:sSup>
                                        <m:sSupPr>
                                          <m:ctrlPr>
                                            <a:rPr lang="en-US" i="1" dirty="0">
                                              <a:latin typeface="Cambria Math" panose="02040503050406030204" pitchFamily="18" charset="0"/>
                                            </a:rPr>
                                          </m:ctrlPr>
                                        </m:sSupPr>
                                        <m:e>
                                          <m:r>
                                            <a:rPr lang="en-US" i="1" dirty="0">
                                              <a:latin typeface="Cambria Math" panose="02040503050406030204" pitchFamily="18" charset="0"/>
                                            </a:rPr>
                                            <m:t>𝑅</m:t>
                                          </m:r>
                                        </m:e>
                                        <m:sup>
                                          <m:r>
                                            <a:rPr lang="en-US" i="1" dirty="0">
                                              <a:latin typeface="Cambria Math" panose="02040503050406030204" pitchFamily="18" charset="0"/>
                                            </a:rPr>
                                            <m:t>2</m:t>
                                          </m:r>
                                        </m:sup>
                                      </m:sSup>
                                    </m:den>
                                  </m:f>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𝜙</m:t>
                                      </m:r>
                                      <m:d>
                                        <m:dPr>
                                          <m:ctrlPr>
                                            <a:rPr lang="en-US" i="1" dirty="0">
                                              <a:latin typeface="Cambria Math" panose="02040503050406030204" pitchFamily="18" charset="0"/>
                                            </a:rPr>
                                          </m:ctrlPr>
                                        </m:dPr>
                                        <m:e>
                                          <m:r>
                                            <a:rPr lang="en-US" i="1" dirty="0">
                                              <a:latin typeface="Cambria Math" panose="02040503050406030204" pitchFamily="18" charset="0"/>
                                            </a:rPr>
                                            <m:t>𝑅</m:t>
                                          </m:r>
                                        </m:e>
                                      </m:d>
                                    </m:num>
                                    <m:den>
                                      <m:f>
                                        <m:fPr>
                                          <m:ctrlPr>
                                            <a:rPr lang="en-US" i="1" dirty="0">
                                              <a:latin typeface="Cambria Math" panose="02040503050406030204" pitchFamily="18" charset="0"/>
                                            </a:rPr>
                                          </m:ctrlPr>
                                        </m:fPr>
                                        <m:num>
                                          <m:r>
                                            <a:rPr lang="en-US" i="1" dirty="0">
                                              <a:latin typeface="Cambria Math" panose="02040503050406030204" pitchFamily="18" charset="0"/>
                                            </a:rPr>
                                            <m:t>𝜇</m:t>
                                          </m:r>
                                          <m:sSup>
                                            <m:sSupPr>
                                              <m:ctrlPr>
                                                <a:rPr lang="en-US" i="1" dirty="0">
                                                  <a:latin typeface="Cambria Math" panose="02040503050406030204" pitchFamily="18" charset="0"/>
                                                </a:rPr>
                                              </m:ctrlPr>
                                            </m:sSupPr>
                                            <m:e>
                                              <m:r>
                                                <a:rPr lang="en-US" i="1" dirty="0">
                                                  <a:latin typeface="Cambria Math" panose="02040503050406030204" pitchFamily="18" charset="0"/>
                                                </a:rPr>
                                                <m:t>𝑣</m:t>
                                              </m:r>
                                            </m:e>
                                            <m:sup>
                                              <m:r>
                                                <a:rPr lang="en-US" i="1" dirty="0">
                                                  <a:latin typeface="Cambria Math" panose="02040503050406030204" pitchFamily="18" charset="0"/>
                                                </a:rPr>
                                                <m:t>2</m:t>
                                              </m:r>
                                            </m:sup>
                                          </m:sSup>
                                        </m:num>
                                        <m:den>
                                          <m:r>
                                            <a:rPr lang="en-US" i="1" dirty="0">
                                              <a:latin typeface="Cambria Math" panose="02040503050406030204" pitchFamily="18" charset="0"/>
                                            </a:rPr>
                                            <m:t>2</m:t>
                                          </m:r>
                                        </m:den>
                                      </m:f>
                                    </m:den>
                                  </m:f>
                                </m:e>
                              </m:d>
                            </m:den>
                          </m:f>
                        </m:e>
                      </m:nary>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517071" y="5181369"/>
                <a:ext cx="8414657" cy="1236364"/>
              </a:xfrm>
              <a:prstGeom prst="rect">
                <a:avLst/>
              </a:prstGeom>
              <a:blipFill rotWithShape="0">
                <a:blip r:embed="rId3"/>
                <a:stretch>
                  <a:fillRect/>
                </a:stretch>
              </a:blipFill>
            </p:spPr>
            <p:txBody>
              <a:bodyPr/>
              <a:lstStyle/>
              <a:p>
                <a:r>
                  <a:rPr lang="en-US">
                    <a:noFill/>
                  </a:rPr>
                  <a:t> </a:t>
                </a:r>
              </a:p>
            </p:txBody>
          </p:sp>
        </mc:Fallback>
      </mc:AlternateContent>
      <p:sp>
        <p:nvSpPr>
          <p:cNvPr id="18" name="Rectangle 17"/>
          <p:cNvSpPr/>
          <p:nvPr/>
        </p:nvSpPr>
        <p:spPr>
          <a:xfrm>
            <a:off x="1463040" y="4672499"/>
            <a:ext cx="6525928" cy="1771048"/>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548063" y="4742268"/>
            <a:ext cx="6262469" cy="369332"/>
          </a:xfrm>
          <a:prstGeom prst="rect">
            <a:avLst/>
          </a:prstGeom>
          <a:noFill/>
        </p:spPr>
        <p:txBody>
          <a:bodyPr wrap="square" rtlCol="0">
            <a:spAutoFit/>
          </a:bodyPr>
          <a:lstStyle/>
          <a:p>
            <a:r>
              <a:rPr lang="en-US" b="1" i="1" dirty="0">
                <a:solidFill>
                  <a:schemeClr val="accent4"/>
                </a:solidFill>
              </a:rPr>
              <a:t>Why numerical? Deflection Angle difficult to solve Analytically</a:t>
            </a:r>
          </a:p>
        </p:txBody>
      </p:sp>
    </p:spTree>
    <p:extLst>
      <p:ext uri="{BB962C8B-B14F-4D97-AF65-F5344CB8AC3E}">
        <p14:creationId xmlns:p14="http://schemas.microsoft.com/office/powerpoint/2010/main" val="568087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1" grpId="0"/>
      <p:bldP spid="15" grpId="0"/>
      <p:bldP spid="16" grpId="0"/>
      <p:bldP spid="17" grpId="0"/>
      <p:bldP spid="12" grpId="0"/>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1752600" y="457200"/>
            <a:ext cx="5410200" cy="338554"/>
          </a:xfrm>
          <a:prstGeom prst="rect">
            <a:avLst/>
          </a:prstGeom>
          <a:noFill/>
          <a:ln w="9525">
            <a:noFill/>
            <a:miter lim="800000"/>
            <a:headEnd/>
            <a:tailEnd/>
          </a:ln>
          <a:effectLst/>
        </p:spPr>
        <p:txBody>
          <a:bodyPr wrap="square">
            <a:spAutoFit/>
          </a:bodyPr>
          <a:lstStyle/>
          <a:p>
            <a:pPr>
              <a:spcBef>
                <a:spcPct val="50000"/>
              </a:spcBef>
            </a:pPr>
            <a:r>
              <a:rPr lang="en-US" sz="1600" b="1" i="1" dirty="0"/>
              <a:t>What goes into Trajectory Method Calculations???</a:t>
            </a:r>
          </a:p>
        </p:txBody>
      </p:sp>
      <p:pic>
        <p:nvPicPr>
          <p:cNvPr id="6" name="Picture 5">
            <a:extLst>
              <a:ext uri="{FF2B5EF4-FFF2-40B4-BE49-F238E27FC236}">
                <a16:creationId xmlns:a16="http://schemas.microsoft.com/office/drawing/2014/main" id="{6BFB2B9B-81D9-4A85-82C1-12B0FA254D7D}"/>
              </a:ext>
            </a:extLst>
          </p:cNvPr>
          <p:cNvPicPr>
            <a:picLocks noChangeAspect="1"/>
          </p:cNvPicPr>
          <p:nvPr/>
        </p:nvPicPr>
        <p:blipFill rotWithShape="1">
          <a:blip r:embed="rId2"/>
          <a:srcRect l="8360" t="1" r="95" b="1"/>
          <a:stretch/>
        </p:blipFill>
        <p:spPr>
          <a:xfrm>
            <a:off x="2526631" y="1919502"/>
            <a:ext cx="3412172" cy="2925888"/>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A9EAC154-5A8B-4559-9EA5-F0B98488EF11}"/>
                  </a:ext>
                </a:extLst>
              </p:cNvPr>
              <p:cNvSpPr/>
              <p:nvPr/>
            </p:nvSpPr>
            <p:spPr>
              <a:xfrm>
                <a:off x="1074055" y="5716880"/>
                <a:ext cx="3505255" cy="484748"/>
              </a:xfrm>
              <a:prstGeom prst="rect">
                <a:avLst/>
              </a:prstGeom>
            </p:spPr>
            <p:txBody>
              <a:bodyPr wrap="none">
                <a:spAutoFit/>
              </a:bodyPr>
              <a:lstStyle/>
              <a:p>
                <a:pPr>
                  <a:spcAft>
                    <a:spcPts val="900"/>
                  </a:spcAft>
                </a:pPr>
                <a14:m>
                  <m:oMathPara xmlns:m="http://schemas.openxmlformats.org/officeDocument/2006/math">
                    <m:oMathParaPr>
                      <m:jc m:val="centerGroup"/>
                    </m:oMathParaPr>
                    <m:oMath xmlns:m="http://schemas.openxmlformats.org/officeDocument/2006/math">
                      <m:r>
                        <a:rPr lang="en-US" i="1" smtClean="0">
                          <a:solidFill>
                            <a:srgbClr val="00B050"/>
                          </a:solidFill>
                          <a:latin typeface="Cambria Math" panose="02040503050406030204" pitchFamily="18" charset="0"/>
                        </a:rPr>
                        <m:t>𝑛</m:t>
                      </m:r>
                      <m:r>
                        <a:rPr lang="en-US" i="1">
                          <a:solidFill>
                            <a:srgbClr val="00B050"/>
                          </a:solidFill>
                          <a:latin typeface="Cambria Math" panose="02040503050406030204" pitchFamily="18" charset="0"/>
                        </a:rPr>
                        <m:t>𝑓</m:t>
                      </m:r>
                      <m:d>
                        <m:dPr>
                          <m:ctrlPr>
                            <a:rPr lang="en-US" i="1">
                              <a:solidFill>
                                <a:srgbClr val="00B050"/>
                              </a:solidFill>
                              <a:latin typeface="Cambria Math" panose="02040503050406030204" pitchFamily="18" charset="0"/>
                            </a:rPr>
                          </m:ctrlPr>
                        </m:dPr>
                        <m:e>
                          <m:sSub>
                            <m:sSubPr>
                              <m:ctrlPr>
                                <a:rPr lang="en-US" i="1">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𝑌</m:t>
                              </m:r>
                            </m:e>
                            <m:sub>
                              <m:r>
                                <a:rPr lang="en-US" i="1">
                                  <a:solidFill>
                                    <a:srgbClr val="00B050"/>
                                  </a:solidFill>
                                  <a:latin typeface="Cambria Math" panose="02040503050406030204" pitchFamily="18" charset="0"/>
                                </a:rPr>
                                <m:t>𝑖</m:t>
                              </m:r>
                            </m:sub>
                          </m:sSub>
                        </m:e>
                      </m:d>
                      <m:d>
                        <m:dPr>
                          <m:ctrlPr>
                            <a:rPr lang="en-US" i="1">
                              <a:solidFill>
                                <a:srgbClr val="00B050"/>
                              </a:solidFill>
                              <a:latin typeface="Cambria Math" panose="02040503050406030204" pitchFamily="18" charset="0"/>
                            </a:rPr>
                          </m:ctrlPr>
                        </m:dPr>
                        <m:e>
                          <m:acc>
                            <m:accPr>
                              <m:chr m:val="⃗"/>
                              <m:ctrlPr>
                                <a:rPr lang="en-US" i="1">
                                  <a:solidFill>
                                    <a:srgbClr val="00B050"/>
                                  </a:solidFill>
                                  <a:latin typeface="Cambria Math" panose="02040503050406030204" pitchFamily="18" charset="0"/>
                                </a:rPr>
                              </m:ctrlPr>
                            </m:accPr>
                            <m:e>
                              <m:r>
                                <a:rPr lang="en-US" i="1">
                                  <a:solidFill>
                                    <a:srgbClr val="00B050"/>
                                  </a:solidFill>
                                  <a:latin typeface="Cambria Math" panose="02040503050406030204" pitchFamily="18" charset="0"/>
                                </a:rPr>
                                <m:t>𝑔</m:t>
                              </m:r>
                            </m:e>
                          </m:acc>
                          <m:r>
                            <a:rPr lang="en-US" i="1" dirty="0">
                              <a:solidFill>
                                <a:srgbClr val="00B050"/>
                              </a:solidFill>
                              <a:latin typeface="Cambria Math" panose="02040503050406030204" pitchFamily="18" charset="0"/>
                            </a:rPr>
                            <m:t>∙</m:t>
                          </m:r>
                          <m:acc>
                            <m:accPr>
                              <m:chr m:val="⃗"/>
                              <m:ctrlPr>
                                <a:rPr lang="en-US" i="1" dirty="0">
                                  <a:solidFill>
                                    <a:srgbClr val="00B050"/>
                                  </a:solidFill>
                                  <a:latin typeface="Cambria Math" panose="02040503050406030204" pitchFamily="18" charset="0"/>
                                </a:rPr>
                              </m:ctrlPr>
                            </m:accPr>
                            <m:e>
                              <m:r>
                                <a:rPr lang="en-US" i="1" dirty="0">
                                  <a:solidFill>
                                    <a:srgbClr val="00B050"/>
                                  </a:solidFill>
                                  <a:latin typeface="Cambria Math" panose="02040503050406030204" pitchFamily="18" charset="0"/>
                                </a:rPr>
                                <m:t>𝑛</m:t>
                              </m:r>
                            </m:e>
                          </m:acc>
                        </m:e>
                      </m:d>
                      <m:r>
                        <a:rPr lang="en-US" i="1" dirty="0">
                          <a:solidFill>
                            <a:srgbClr val="00B050"/>
                          </a:solidFill>
                          <a:latin typeface="Cambria Math" panose="02040503050406030204" pitchFamily="18" charset="0"/>
                        </a:rPr>
                        <m:t>𝑑</m:t>
                      </m:r>
                      <m:sSub>
                        <m:sSubPr>
                          <m:ctrlPr>
                            <a:rPr lang="en-US" i="1" dirty="0">
                              <a:solidFill>
                                <a:srgbClr val="00B050"/>
                              </a:solidFill>
                              <a:latin typeface="Cambria Math" panose="02040503050406030204" pitchFamily="18" charset="0"/>
                            </a:rPr>
                          </m:ctrlPr>
                        </m:sSubPr>
                        <m:e>
                          <m:r>
                            <a:rPr lang="en-US" i="1" dirty="0">
                              <a:solidFill>
                                <a:srgbClr val="00B050"/>
                              </a:solidFill>
                              <a:latin typeface="Cambria Math" panose="02040503050406030204" pitchFamily="18" charset="0"/>
                            </a:rPr>
                            <m:t>𝑉</m:t>
                          </m:r>
                        </m:e>
                        <m:sub>
                          <m:r>
                            <a:rPr lang="en-US" i="1" dirty="0">
                              <a:solidFill>
                                <a:srgbClr val="00B050"/>
                              </a:solidFill>
                              <a:latin typeface="Cambria Math" panose="02040503050406030204" pitchFamily="18" charset="0"/>
                            </a:rPr>
                            <m:t>𝑌</m:t>
                          </m:r>
                        </m:sub>
                      </m:sSub>
                      <m:r>
                        <a:rPr lang="en-US" b="0" i="1" dirty="0" smtClean="0">
                          <a:solidFill>
                            <a:schemeClr val="accent2"/>
                          </a:solidFill>
                          <a:latin typeface="Cambria Math" panose="02040503050406030204" pitchFamily="18" charset="0"/>
                        </a:rPr>
                        <m:t>𝑑</m:t>
                      </m:r>
                      <m:sSub>
                        <m:sSubPr>
                          <m:ctrlPr>
                            <a:rPr lang="en-US" i="1" smtClean="0">
                              <a:solidFill>
                                <a:schemeClr val="accent2"/>
                              </a:solidFill>
                              <a:latin typeface="Cambria Math" panose="02040503050406030204" pitchFamily="18" charset="0"/>
                            </a:rPr>
                          </m:ctrlPr>
                        </m:sSubPr>
                        <m:e>
                          <m:r>
                            <a:rPr lang="en-US" i="1">
                              <a:solidFill>
                                <a:schemeClr val="accent2"/>
                              </a:solidFill>
                              <a:latin typeface="Cambria Math" panose="02040503050406030204" pitchFamily="18" charset="0"/>
                            </a:rPr>
                            <m:t>𝑉</m:t>
                          </m:r>
                        </m:e>
                        <m:sub>
                          <m:r>
                            <a:rPr lang="en-US" i="1">
                              <a:solidFill>
                                <a:schemeClr val="accent2"/>
                              </a:solidFill>
                              <a:latin typeface="Cambria Math" panose="02040503050406030204" pitchFamily="18" charset="0"/>
                            </a:rPr>
                            <m:t>𝑢</m:t>
                          </m:r>
                        </m:sub>
                      </m:sSub>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𝑑</m:t>
                          </m:r>
                        </m:e>
                        <m:sup>
                          <m:r>
                            <a:rPr lang="en-US" i="1">
                              <a:solidFill>
                                <a:srgbClr val="FF0000"/>
                              </a:solidFill>
                              <a:latin typeface="Cambria Math" panose="02040503050406030204" pitchFamily="18" charset="0"/>
                            </a:rPr>
                            <m:t>2</m:t>
                          </m:r>
                        </m:sup>
                      </m:sSup>
                      <m:r>
                        <a:rPr lang="en-US" i="1">
                          <a:solidFill>
                            <a:srgbClr val="FF0000"/>
                          </a:solidFill>
                          <a:latin typeface="Cambria Math" panose="02040503050406030204" pitchFamily="18" charset="0"/>
                        </a:rPr>
                        <m:t>𝑠𝑖𝑛</m:t>
                      </m:r>
                      <m:r>
                        <a:rPr lang="en-US" i="1">
                          <a:solidFill>
                            <a:srgbClr val="FF0000"/>
                          </a:solidFill>
                          <a:latin typeface="Cambria Math" panose="02040503050406030204" pitchFamily="18" charset="0"/>
                        </a:rPr>
                        <m:t>𝜓</m:t>
                      </m:r>
                      <m:r>
                        <a:rPr lang="en-US" i="1">
                          <a:solidFill>
                            <a:srgbClr val="FF0000"/>
                          </a:solidFill>
                          <a:latin typeface="Cambria Math" panose="02040503050406030204" pitchFamily="18" charset="0"/>
                        </a:rPr>
                        <m:t>𝑑</m:t>
                      </m:r>
                      <m:r>
                        <a:rPr lang="en-US" i="1">
                          <a:solidFill>
                            <a:srgbClr val="FF0000"/>
                          </a:solidFill>
                          <a:latin typeface="Cambria Math" panose="02040503050406030204" pitchFamily="18" charset="0"/>
                        </a:rPr>
                        <m:t>𝜓</m:t>
                      </m:r>
                      <m:r>
                        <a:rPr lang="en-US" i="1">
                          <a:solidFill>
                            <a:srgbClr val="FF0000"/>
                          </a:solidFill>
                          <a:latin typeface="Cambria Math" panose="02040503050406030204" pitchFamily="18" charset="0"/>
                        </a:rPr>
                        <m:t>𝑑</m:t>
                      </m:r>
                      <m:r>
                        <a:rPr lang="en-US" i="1" smtClean="0">
                          <a:solidFill>
                            <a:srgbClr val="FF0000"/>
                          </a:solidFill>
                          <a:latin typeface="Cambria Math" panose="02040503050406030204" pitchFamily="18" charset="0"/>
                        </a:rPr>
                        <m:t>𝜖</m:t>
                      </m:r>
                    </m:oMath>
                  </m:oMathPara>
                </a14:m>
                <a:endParaRPr lang="en-US" dirty="0"/>
              </a:p>
            </p:txBody>
          </p:sp>
        </mc:Choice>
        <mc:Fallback xmlns="">
          <p:sp>
            <p:nvSpPr>
              <p:cNvPr id="2" name="Rectangle 1">
                <a:extLst>
                  <a:ext uri="{FF2B5EF4-FFF2-40B4-BE49-F238E27FC236}">
                    <a16:creationId xmlns:a16="http://schemas.microsoft.com/office/drawing/2014/main" id="{A9EAC154-5A8B-4559-9EA5-F0B98488EF11}"/>
                  </a:ext>
                </a:extLst>
              </p:cNvPr>
              <p:cNvSpPr>
                <a:spLocks noRot="1" noChangeAspect="1" noMove="1" noResize="1" noEditPoints="1" noAdjustHandles="1" noChangeArrowheads="1" noChangeShapeType="1" noTextEdit="1"/>
              </p:cNvSpPr>
              <p:nvPr/>
            </p:nvSpPr>
            <p:spPr>
              <a:xfrm>
                <a:off x="1074055" y="5716880"/>
                <a:ext cx="3505255" cy="484748"/>
              </a:xfrm>
              <a:prstGeom prst="rect">
                <a:avLst/>
              </a:prstGeom>
              <a:blipFill>
                <a:blip r:embed="rId3"/>
                <a:stretch>
                  <a:fillRect/>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352F2ED4-26D1-4976-BFA1-DCC23373A260}"/>
              </a:ext>
            </a:extLst>
          </p:cNvPr>
          <p:cNvSpPr/>
          <p:nvPr/>
        </p:nvSpPr>
        <p:spPr>
          <a:xfrm>
            <a:off x="391886" y="4860463"/>
            <a:ext cx="8194765" cy="646331"/>
          </a:xfrm>
          <a:prstGeom prst="rect">
            <a:avLst/>
          </a:prstGeom>
        </p:spPr>
        <p:txBody>
          <a:bodyPr wrap="square">
            <a:spAutoFit/>
          </a:bodyPr>
          <a:lstStyle/>
          <a:p>
            <a:pPr marL="285750" indent="-285750">
              <a:buFont typeface="Arial" panose="020B0604020202020204" pitchFamily="34" charset="0"/>
              <a:buChar char="•"/>
            </a:pPr>
            <a:r>
              <a:rPr lang="en-US" dirty="0"/>
              <a:t>First we calculate the number of gas molecules (from M-B distribution) that collide with a particle/ion of velocity V</a:t>
            </a:r>
            <a:r>
              <a:rPr lang="en-US" baseline="-25000" dirty="0"/>
              <a:t>u</a:t>
            </a:r>
            <a:r>
              <a:rPr lang="en-US" dirty="0"/>
              <a:t> per unit time (as a flux on an spherical area)</a:t>
            </a:r>
          </a:p>
        </p:txBody>
      </p:sp>
      <p:sp>
        <p:nvSpPr>
          <p:cNvPr id="9" name="Rectangle 8">
            <a:extLst>
              <a:ext uri="{FF2B5EF4-FFF2-40B4-BE49-F238E27FC236}">
                <a16:creationId xmlns:a16="http://schemas.microsoft.com/office/drawing/2014/main" id="{2975C014-5861-48C3-A9FA-07ADD1CD5CE6}"/>
              </a:ext>
            </a:extLst>
          </p:cNvPr>
          <p:cNvSpPr/>
          <p:nvPr/>
        </p:nvSpPr>
        <p:spPr>
          <a:xfrm>
            <a:off x="4572000" y="5636088"/>
            <a:ext cx="4119154" cy="923330"/>
          </a:xfrm>
          <a:prstGeom prst="rect">
            <a:avLst/>
          </a:prstGeom>
        </p:spPr>
        <p:txBody>
          <a:bodyPr wrap="square">
            <a:spAutoFit/>
          </a:bodyPr>
          <a:lstStyle/>
          <a:p>
            <a:pPr marL="285750" indent="-285750">
              <a:buFont typeface="Arial" panose="020B0604020202020204" pitchFamily="34" charset="0"/>
              <a:buChar char="•"/>
            </a:pPr>
            <a:r>
              <a:rPr lang="en-US" i="1" dirty="0">
                <a:solidFill>
                  <a:srgbClr val="00B050"/>
                </a:solidFill>
                <a:latin typeface="Cambria Math" panose="02040503050406030204" pitchFamily="18" charset="0"/>
              </a:rPr>
              <a:t>Green: Flux of particles</a:t>
            </a:r>
          </a:p>
          <a:p>
            <a:pPr marL="285750" indent="-285750">
              <a:buFont typeface="Arial" panose="020B0604020202020204" pitchFamily="34" charset="0"/>
              <a:buChar char="•"/>
            </a:pPr>
            <a:r>
              <a:rPr lang="en-US" i="1" dirty="0">
                <a:solidFill>
                  <a:srgbClr val="FF0000"/>
                </a:solidFill>
                <a:latin typeface="Cambria Math" panose="02040503050406030204" pitchFamily="18" charset="0"/>
                <a:ea typeface="Cambria Math" panose="02040503050406030204" pitchFamily="18" charset="0"/>
              </a:rPr>
              <a:t>Red: Area of particle using 2 angles</a:t>
            </a:r>
          </a:p>
          <a:p>
            <a:pPr marL="285750" indent="-285750">
              <a:buFont typeface="Arial" panose="020B0604020202020204" pitchFamily="34" charset="0"/>
              <a:buChar char="•"/>
            </a:pPr>
            <a:r>
              <a:rPr lang="en-US" i="1" dirty="0">
                <a:solidFill>
                  <a:schemeClr val="accent2"/>
                </a:solidFill>
                <a:latin typeface="Cambria Math" panose="02040503050406030204" pitchFamily="18" charset="0"/>
                <a:ea typeface="Cambria Math" panose="02040503050406030204" pitchFamily="18" charset="0"/>
              </a:rPr>
              <a:t>Orange: Velocity of ion</a:t>
            </a:r>
          </a:p>
        </p:txBody>
      </p:sp>
      <p:sp>
        <p:nvSpPr>
          <p:cNvPr id="3" name="Rectangle 2"/>
          <p:cNvSpPr/>
          <p:nvPr/>
        </p:nvSpPr>
        <p:spPr>
          <a:xfrm>
            <a:off x="1074054" y="948173"/>
            <a:ext cx="7291903" cy="923330"/>
          </a:xfrm>
          <a:prstGeom prst="rect">
            <a:avLst/>
          </a:prstGeom>
        </p:spPr>
        <p:txBody>
          <a:bodyPr wrap="square">
            <a:spAutoFit/>
          </a:bodyPr>
          <a:lstStyle/>
          <a:p>
            <a:pPr marL="285750" indent="-285750">
              <a:buFont typeface="Arial" panose="020B0604020202020204" pitchFamily="34" charset="0"/>
              <a:buChar char="•"/>
            </a:pPr>
            <a:r>
              <a:rPr lang="en-US" dirty="0"/>
              <a:t>In reality, we would like to Calculate the Drag Force on the ion. We do this by calculating the </a:t>
            </a:r>
            <a:r>
              <a:rPr lang="en-US" b="1" dirty="0"/>
              <a:t>“momentum exchange”</a:t>
            </a:r>
            <a:r>
              <a:rPr lang="en-US" dirty="0"/>
              <a:t> per unit time of all the impinging gas molecules on our ion. This has several steps:</a:t>
            </a:r>
          </a:p>
        </p:txBody>
      </p:sp>
    </p:spTree>
    <p:extLst>
      <p:ext uri="{BB962C8B-B14F-4D97-AF65-F5344CB8AC3E}">
        <p14:creationId xmlns:p14="http://schemas.microsoft.com/office/powerpoint/2010/main" val="203911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310</TotalTime>
  <Words>1141</Words>
  <Application>Microsoft Office PowerPoint</Application>
  <PresentationFormat>On-screen Show (4:3)</PresentationFormat>
  <Paragraphs>129</Paragraphs>
  <Slides>16</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4" baseType="lpstr">
      <vt:lpstr>Arial</vt:lpstr>
      <vt:lpstr>Arial Unicode MS</vt:lpstr>
      <vt:lpstr>Calibri</vt:lpstr>
      <vt:lpstr>Calibri Light</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Carlos Larriba-Andaluz</dc:creator>
  <cp:lastModifiedBy>Carlos Larriba-Andaluz</cp:lastModifiedBy>
  <cp:revision>35</cp:revision>
  <dcterms:created xsi:type="dcterms:W3CDTF">2018-01-25T14:06:58Z</dcterms:created>
  <dcterms:modified xsi:type="dcterms:W3CDTF">2018-01-26T03:52:50Z</dcterms:modified>
</cp:coreProperties>
</file>